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67" r:id="rId2"/>
    <p:sldId id="274" r:id="rId3"/>
    <p:sldId id="295" r:id="rId4"/>
    <p:sldId id="296" r:id="rId5"/>
    <p:sldId id="297" r:id="rId6"/>
    <p:sldId id="298" r:id="rId7"/>
    <p:sldId id="292" r:id="rId8"/>
    <p:sldId id="294" r:id="rId9"/>
    <p:sldId id="338" r:id="rId10"/>
    <p:sldId id="301" r:id="rId11"/>
    <p:sldId id="300" r:id="rId12"/>
    <p:sldId id="293" r:id="rId13"/>
    <p:sldId id="299" r:id="rId14"/>
    <p:sldId id="302" r:id="rId15"/>
    <p:sldId id="305" r:id="rId16"/>
    <p:sldId id="306" r:id="rId17"/>
    <p:sldId id="307" r:id="rId18"/>
    <p:sldId id="309" r:id="rId19"/>
    <p:sldId id="310" r:id="rId20"/>
    <p:sldId id="320" r:id="rId21"/>
    <p:sldId id="321" r:id="rId22"/>
    <p:sldId id="318" r:id="rId23"/>
    <p:sldId id="334" r:id="rId24"/>
    <p:sldId id="335" r:id="rId25"/>
    <p:sldId id="336" r:id="rId26"/>
    <p:sldId id="337" r:id="rId27"/>
    <p:sldId id="322" r:id="rId28"/>
    <p:sldId id="339" r:id="rId29"/>
    <p:sldId id="340" r:id="rId30"/>
    <p:sldId id="341" r:id="rId31"/>
    <p:sldId id="323" r:id="rId32"/>
    <p:sldId id="343" r:id="rId33"/>
    <p:sldId id="342" r:id="rId34"/>
    <p:sldId id="344" r:id="rId35"/>
    <p:sldId id="345" r:id="rId36"/>
    <p:sldId id="324" r:id="rId37"/>
    <p:sldId id="347" r:id="rId38"/>
    <p:sldId id="346" r:id="rId39"/>
    <p:sldId id="325" r:id="rId40"/>
    <p:sldId id="348" r:id="rId41"/>
    <p:sldId id="349" r:id="rId42"/>
    <p:sldId id="326" r:id="rId43"/>
    <p:sldId id="350" r:id="rId44"/>
    <p:sldId id="351" r:id="rId45"/>
    <p:sldId id="353" r:id="rId46"/>
    <p:sldId id="352" r:id="rId47"/>
    <p:sldId id="327" r:id="rId48"/>
    <p:sldId id="354" r:id="rId49"/>
    <p:sldId id="328" r:id="rId50"/>
    <p:sldId id="355" r:id="rId51"/>
    <p:sldId id="356" r:id="rId52"/>
    <p:sldId id="329" r:id="rId53"/>
    <p:sldId id="357" r:id="rId54"/>
    <p:sldId id="358" r:id="rId55"/>
    <p:sldId id="330" r:id="rId56"/>
    <p:sldId id="359" r:id="rId57"/>
    <p:sldId id="331" r:id="rId58"/>
    <p:sldId id="363" r:id="rId59"/>
    <p:sldId id="360" r:id="rId60"/>
    <p:sldId id="332" r:id="rId61"/>
    <p:sldId id="361" r:id="rId62"/>
    <p:sldId id="364" r:id="rId63"/>
    <p:sldId id="333" r:id="rId64"/>
    <p:sldId id="365" r:id="rId65"/>
    <p:sldId id="362" r:id="rId66"/>
    <p:sldId id="272" r:id="rId67"/>
    <p:sldId id="291" r:id="rId68"/>
    <p:sldId id="268" r:id="rId6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2D33"/>
    <a:srgbClr val="000000"/>
    <a:srgbClr val="B8BBBF"/>
    <a:srgbClr val="8BBABE"/>
    <a:srgbClr val="394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02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EC2E0B70-C0D6-4EA1-AC29-48B4B43C15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13246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378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7D3F9724-0B7B-4697-9A1C-65AE6307C3E1}" type="datetime1">
              <a:rPr lang="en-US" altLang="en-US"/>
              <a:pPr>
                <a:defRPr/>
              </a:pPr>
              <a:t>10/29/2017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30E165D3-E76D-4EE8-84D5-A33CBFC73D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9325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773BA639-2AFB-4E82-88B5-CC216062DA99}" type="datetime1">
              <a:rPr lang="en-US" altLang="en-US"/>
              <a:pPr>
                <a:defRPr/>
              </a:pPr>
              <a:t>10/29/2017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21C83DB5-FB9F-4063-A526-8B069CCD7F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6798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14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321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748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2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232B69B2-3330-4321-83D8-B7D06CB09A60}" type="datetime1">
              <a:rPr lang="en-US" altLang="en-US"/>
              <a:pPr>
                <a:defRPr/>
              </a:pPr>
              <a:t>10/29/2017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ECC9DC30-A8B5-4954-A46F-C85A60996B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722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09141844-B738-4394-BDEC-B961A245AD13}" type="datetime1">
              <a:rPr lang="en-US" altLang="en-US"/>
              <a:pPr>
                <a:defRPr/>
              </a:pPr>
              <a:t>10/29/2017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2E2CF4C5-451C-4BA3-BA14-6BA1A4F8DF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754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9685A9B3-7779-4392-A66C-CD0DA7BC8F87}" type="datetime1">
              <a:rPr lang="en-US" altLang="en-US"/>
              <a:pPr>
                <a:defRPr/>
              </a:pPr>
              <a:t>10/29/2017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72B4DCA6-6A1F-4768-9887-C0F50491C5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1238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0D3EC952-2339-4AC8-A72B-290CC701D4EF}" type="datetime1">
              <a:rPr lang="en-US" altLang="en-US"/>
              <a:pPr>
                <a:defRPr/>
              </a:pPr>
              <a:t>10/29/2017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BE06A283-BCAB-4B14-BC91-8C41A4335C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6416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B8BBBF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B8BBBF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B8BBBF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B8BBBF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3"/>
        </a:buBlip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 3" panose="05040102010807070707" pitchFamily="18" charset="2"/>
        <a:buChar char="w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Notation Part 1</a:t>
            </a:r>
          </a:p>
        </p:txBody>
      </p:sp>
      <p:sp>
        <p:nvSpPr>
          <p:cNvPr id="9219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Object Orientated Analysis and Design</a:t>
            </a:r>
          </a:p>
        </p:txBody>
      </p:sp>
      <p:sp>
        <p:nvSpPr>
          <p:cNvPr id="9220" name="TextBox 1"/>
          <p:cNvSpPr txBox="1">
            <a:spLocks noChangeArrowheads="1"/>
          </p:cNvSpPr>
          <p:nvPr/>
        </p:nvSpPr>
        <p:spPr bwMode="auto">
          <a:xfrm>
            <a:off x="3186113" y="4795838"/>
            <a:ext cx="2771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Blip>
                <a:blip r:embed="rId2"/>
              </a:buBlip>
              <a:defRPr sz="32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 3" panose="05040102010807070707" pitchFamily="18" charset="2"/>
              <a:buChar char="w"/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en-US" sz="2400">
                <a:solidFill>
                  <a:schemeClr val="bg2"/>
                </a:solidFill>
                <a:latin typeface="Times New Roman" panose="02020603050405020304" pitchFamily="18" charset="0"/>
              </a:rPr>
              <a:t>Benjamin Kenwright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7640" y="2133600"/>
            <a:ext cx="7760779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6000" b="1" spc="50" dirty="0">
                <a:ln w="0"/>
                <a:solidFill>
                  <a:schemeClr val="bg2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UML </a:t>
            </a:r>
            <a:r>
              <a:rPr lang="en-GB" sz="6000" b="1" spc="50" dirty="0" smtClean="0">
                <a:ln w="0"/>
                <a:solidFill>
                  <a:schemeClr val="bg2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has Many Types </a:t>
            </a:r>
          </a:p>
          <a:p>
            <a:pPr algn="ctr"/>
            <a:r>
              <a:rPr lang="en-GB" sz="6000" b="1" spc="50" dirty="0" smtClean="0">
                <a:ln w="0"/>
                <a:solidFill>
                  <a:schemeClr val="bg2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Of Diagrams</a:t>
            </a:r>
            <a:endParaRPr lang="en-US" sz="6000" b="1" spc="50" dirty="0">
              <a:ln w="0"/>
              <a:solidFill>
                <a:schemeClr val="bg2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304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r>
              <a:rPr lang="en-GB" dirty="0" smtClean="0"/>
              <a:t>UML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534400" cy="5486400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Unified </a:t>
            </a:r>
            <a:r>
              <a:rPr lang="en-GB" dirty="0" err="1"/>
              <a:t>Modeling</a:t>
            </a:r>
            <a:r>
              <a:rPr lang="en-GB" dirty="0"/>
              <a:t> Language (UML): is a standardized general-purpose </a:t>
            </a:r>
            <a:r>
              <a:rPr lang="en-GB" dirty="0" err="1"/>
              <a:t>modeling</a:t>
            </a:r>
            <a:r>
              <a:rPr lang="en-GB" dirty="0"/>
              <a:t> language in the field of object-oriented software engineering. The standard is managed and was created by the Object Management Group (OMG</a:t>
            </a:r>
            <a:r>
              <a:rPr lang="en-GB" dirty="0" smtClean="0"/>
              <a:t>) </a:t>
            </a:r>
            <a:endParaRPr lang="en-GB" dirty="0"/>
          </a:p>
          <a:p>
            <a:r>
              <a:rPr lang="en-GB" dirty="0"/>
              <a:t>UML includes a set of </a:t>
            </a:r>
            <a:r>
              <a:rPr lang="en-GB" b="1" dirty="0">
                <a:solidFill>
                  <a:srgbClr val="FF0000"/>
                </a:solidFill>
              </a:rPr>
              <a:t>graphic notation </a:t>
            </a:r>
            <a:r>
              <a:rPr lang="en-GB" dirty="0"/>
              <a:t>techniques to create visual models of object-oriented software-intensive systems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UML defines </a:t>
            </a:r>
            <a:r>
              <a:rPr lang="en-GB" dirty="0" smtClean="0"/>
              <a:t>different types </a:t>
            </a:r>
            <a:r>
              <a:rPr lang="en-GB" dirty="0"/>
              <a:t>of diagrams: class (package), object, use case, sequence, collaboration, </a:t>
            </a:r>
            <a:r>
              <a:rPr lang="en-GB" dirty="0" smtClean="0"/>
              <a:t>activity</a:t>
            </a:r>
            <a:r>
              <a:rPr lang="en-GB" dirty="0"/>
              <a:t>, component, and deployment. </a:t>
            </a:r>
          </a:p>
          <a:p>
            <a:r>
              <a:rPr lang="en-GB" u="sng" dirty="0"/>
              <a:t>UML </a:t>
            </a:r>
            <a:r>
              <a:rPr lang="en-GB" u="sng" dirty="0" smtClean="0"/>
              <a:t>has various </a:t>
            </a:r>
            <a:r>
              <a:rPr lang="en-GB" u="sng" dirty="0"/>
              <a:t>types of diagrams divided into </a:t>
            </a:r>
            <a:r>
              <a:rPr lang="en-GB" b="1" u="sng" dirty="0" smtClean="0">
                <a:solidFill>
                  <a:srgbClr val="FF0000"/>
                </a:solidFill>
              </a:rPr>
              <a:t>two main categories</a:t>
            </a:r>
            <a:r>
              <a:rPr lang="en-GB" u="sng" dirty="0" smtClean="0"/>
              <a:t> </a:t>
            </a:r>
            <a:endParaRPr lang="en-GB" u="sng" dirty="0"/>
          </a:p>
        </p:txBody>
      </p:sp>
    </p:spTree>
    <p:extLst>
      <p:ext uri="{BB962C8B-B14F-4D97-AF65-F5344CB8AC3E}">
        <p14:creationId xmlns:p14="http://schemas.microsoft.com/office/powerpoint/2010/main" val="388788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267200" cy="1143000"/>
          </a:xfrm>
        </p:spPr>
        <p:txBody>
          <a:bodyPr/>
          <a:lstStyle/>
          <a:p>
            <a:r>
              <a:rPr lang="en-GB" altLang="en-US" sz="3600" dirty="0" smtClean="0"/>
              <a:t>UML Diagrams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86" y="2771009"/>
            <a:ext cx="6705600" cy="35664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686" y="273196"/>
            <a:ext cx="2743428" cy="281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530" y="308225"/>
            <a:ext cx="7772400" cy="1143000"/>
          </a:xfrm>
        </p:spPr>
        <p:txBody>
          <a:bodyPr/>
          <a:lstStyle/>
          <a:p>
            <a:r>
              <a:rPr lang="en-GB" dirty="0" smtClean="0"/>
              <a:t>UML Diagrams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25" y="1717675"/>
            <a:ext cx="81843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6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Two UML Views </a:t>
            </a:r>
            <a:br>
              <a:rPr lang="en-GB" dirty="0" smtClean="0"/>
            </a:br>
            <a:r>
              <a:rPr lang="en-GB" dirty="0" smtClean="0"/>
              <a:t>of System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343400"/>
          </a:xfrm>
        </p:spPr>
        <p:txBody>
          <a:bodyPr>
            <a:normAutofit fontScale="85000" lnSpcReduction="10000"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Static </a:t>
            </a:r>
            <a:r>
              <a:rPr lang="en-GB" b="1" dirty="0">
                <a:solidFill>
                  <a:srgbClr val="FF0000"/>
                </a:solidFill>
              </a:rPr>
              <a:t>(or structural) </a:t>
            </a:r>
            <a:r>
              <a:rPr lang="en-GB" dirty="0"/>
              <a:t>view: emphasizes the static structure of the system using objects, attributes, operations and relationships. It includes class diagrams and composite structure diagrams.</a:t>
            </a:r>
          </a:p>
          <a:p>
            <a:r>
              <a:rPr lang="en-GB" b="1" dirty="0">
                <a:solidFill>
                  <a:srgbClr val="FF0000"/>
                </a:solidFill>
              </a:rPr>
              <a:t>Dynamic (or </a:t>
            </a:r>
            <a:r>
              <a:rPr lang="en-GB" b="1" dirty="0" err="1">
                <a:solidFill>
                  <a:srgbClr val="FF0000"/>
                </a:solidFill>
              </a:rPr>
              <a:t>behavioral</a:t>
            </a:r>
            <a:r>
              <a:rPr lang="en-GB" b="1" dirty="0">
                <a:solidFill>
                  <a:srgbClr val="FF0000"/>
                </a:solidFill>
              </a:rPr>
              <a:t>) </a:t>
            </a:r>
            <a:r>
              <a:rPr lang="en-GB" dirty="0"/>
              <a:t>view: emphasizes the dynamic </a:t>
            </a:r>
            <a:r>
              <a:rPr lang="en-GB" dirty="0" err="1"/>
              <a:t>behavior</a:t>
            </a:r>
            <a:r>
              <a:rPr lang="en-GB" dirty="0"/>
              <a:t> of the system by showing collaborations among objects and changes to the internal states of objects. This view includes sequence diagrams, activity diagrams and state machine </a:t>
            </a:r>
            <a:r>
              <a:rPr lang="en-GB" dirty="0" smtClean="0"/>
              <a:t>diagrams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117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UML Views </a:t>
            </a:r>
            <a:br>
              <a:rPr lang="en-GB" dirty="0"/>
            </a:br>
            <a:r>
              <a:rPr lang="en-GB" dirty="0"/>
              <a:t>of System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Structure </a:t>
            </a:r>
            <a:r>
              <a:rPr lang="en-GB" dirty="0" smtClean="0"/>
              <a:t>Diagrams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smtClean="0"/>
              <a:t>Package </a:t>
            </a:r>
            <a:r>
              <a:rPr lang="en-GB" dirty="0"/>
              <a:t>Diagram</a:t>
            </a:r>
          </a:p>
          <a:p>
            <a:r>
              <a:rPr lang="en-GB" dirty="0" smtClean="0"/>
              <a:t>Component </a:t>
            </a:r>
            <a:r>
              <a:rPr lang="en-GB" dirty="0"/>
              <a:t>Diagram</a:t>
            </a:r>
          </a:p>
          <a:p>
            <a:r>
              <a:rPr lang="en-GB" dirty="0" smtClean="0"/>
              <a:t>Deployment </a:t>
            </a:r>
            <a:r>
              <a:rPr lang="en-GB" dirty="0"/>
              <a:t>Diagram</a:t>
            </a:r>
          </a:p>
          <a:p>
            <a:r>
              <a:rPr lang="en-GB" dirty="0" smtClean="0"/>
              <a:t>Composite </a:t>
            </a:r>
            <a:r>
              <a:rPr lang="en-GB" dirty="0"/>
              <a:t>Structure Diagrams</a:t>
            </a:r>
          </a:p>
          <a:p>
            <a:r>
              <a:rPr lang="en-GB" dirty="0" smtClean="0"/>
              <a:t>Class </a:t>
            </a:r>
            <a:r>
              <a:rPr lang="en-GB" dirty="0"/>
              <a:t>Diagram</a:t>
            </a:r>
          </a:p>
          <a:p>
            <a:r>
              <a:rPr lang="en-GB" dirty="0" smtClean="0"/>
              <a:t>Sequence </a:t>
            </a:r>
            <a:r>
              <a:rPr lang="en-GB" dirty="0"/>
              <a:t>Diagram</a:t>
            </a:r>
          </a:p>
          <a:p>
            <a:r>
              <a:rPr lang="en-GB" dirty="0" smtClean="0"/>
              <a:t>Object </a:t>
            </a:r>
            <a:r>
              <a:rPr lang="en-GB" dirty="0"/>
              <a:t>Diagrams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err="1"/>
              <a:t>Behavior</a:t>
            </a:r>
            <a:r>
              <a:rPr lang="en-GB" dirty="0"/>
              <a:t> Diagrams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4362450" cy="3684588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Use </a:t>
            </a:r>
            <a:r>
              <a:rPr lang="en-GB" dirty="0"/>
              <a:t>Case Diagram</a:t>
            </a:r>
          </a:p>
          <a:p>
            <a:r>
              <a:rPr lang="en-GB" dirty="0" smtClean="0"/>
              <a:t>Activity </a:t>
            </a:r>
            <a:r>
              <a:rPr lang="en-GB" dirty="0"/>
              <a:t>Diagram</a:t>
            </a:r>
          </a:p>
          <a:p>
            <a:r>
              <a:rPr lang="en-GB" dirty="0" smtClean="0"/>
              <a:t>State </a:t>
            </a:r>
            <a:r>
              <a:rPr lang="en-GB" dirty="0"/>
              <a:t>Machine Diagrams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b="1" dirty="0" smtClean="0"/>
              <a:t>Interaction </a:t>
            </a:r>
            <a:r>
              <a:rPr lang="en-GB" b="1" dirty="0"/>
              <a:t>Diagrams</a:t>
            </a:r>
          </a:p>
          <a:p>
            <a:r>
              <a:rPr lang="en-GB" dirty="0" smtClean="0"/>
              <a:t>Communication </a:t>
            </a:r>
            <a:r>
              <a:rPr lang="en-GB" dirty="0"/>
              <a:t>Diagrams</a:t>
            </a:r>
          </a:p>
          <a:p>
            <a:r>
              <a:rPr lang="en-GB" dirty="0" smtClean="0"/>
              <a:t>Interaction </a:t>
            </a:r>
            <a:r>
              <a:rPr lang="en-GB" dirty="0"/>
              <a:t>Overview Diagrams</a:t>
            </a:r>
          </a:p>
          <a:p>
            <a:r>
              <a:rPr lang="en-GB" dirty="0" smtClean="0"/>
              <a:t>Timing </a:t>
            </a:r>
            <a:r>
              <a:rPr lang="en-GB" dirty="0"/>
              <a:t>Diagrams</a:t>
            </a:r>
          </a:p>
        </p:txBody>
      </p:sp>
    </p:spTree>
    <p:extLst>
      <p:ext uri="{BB962C8B-B14F-4D97-AF65-F5344CB8AC3E}">
        <p14:creationId xmlns:p14="http://schemas.microsoft.com/office/powerpoint/2010/main" val="181912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Is a Class Diagram a static or dynamic system model view?</a:t>
            </a:r>
          </a:p>
          <a:p>
            <a:endParaRPr lang="en-GB" dirty="0"/>
          </a:p>
          <a:p>
            <a:pPr marL="514350" indent="-514350">
              <a:buAutoNum type="alphaLcParenR"/>
            </a:pPr>
            <a:r>
              <a:rPr lang="en-GB" dirty="0" smtClean="0"/>
              <a:t>Static (or Structural)</a:t>
            </a:r>
          </a:p>
          <a:p>
            <a:pPr marL="514350" indent="-514350">
              <a:buAutoNum type="alphaLcParenR"/>
            </a:pPr>
            <a:r>
              <a:rPr lang="en-GB" dirty="0" smtClean="0"/>
              <a:t>Dynamic (</a:t>
            </a:r>
            <a:r>
              <a:rPr lang="en-GB" dirty="0" smtClean="0">
                <a:solidFill>
                  <a:schemeClr val="bg2"/>
                </a:solidFill>
              </a:rPr>
              <a:t>or </a:t>
            </a:r>
            <a:r>
              <a:rPr lang="en-GB" dirty="0" err="1">
                <a:solidFill>
                  <a:schemeClr val="bg2"/>
                </a:solidFill>
              </a:rPr>
              <a:t>B</a:t>
            </a:r>
            <a:r>
              <a:rPr lang="en-GB" dirty="0" err="1" smtClean="0">
                <a:solidFill>
                  <a:schemeClr val="bg2"/>
                </a:solidFill>
              </a:rPr>
              <a:t>ehavioral</a:t>
            </a:r>
            <a:r>
              <a:rPr lang="en-GB" b="1" dirty="0" smtClean="0">
                <a:solidFill>
                  <a:schemeClr val="bg2"/>
                </a:solidFill>
              </a:rPr>
              <a:t>)</a:t>
            </a:r>
            <a:endParaRPr lang="en-GB" dirty="0">
              <a:solidFill>
                <a:schemeClr val="bg2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039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lphaLcParenR"/>
            </a:pPr>
            <a:r>
              <a:rPr lang="en-GB" dirty="0"/>
              <a:t>Static (or Structural)</a:t>
            </a:r>
          </a:p>
        </p:txBody>
      </p:sp>
    </p:spTree>
    <p:extLst>
      <p:ext uri="{BB962C8B-B14F-4D97-AF65-F5344CB8AC3E}">
        <p14:creationId xmlns:p14="http://schemas.microsoft.com/office/powerpoint/2010/main" val="88850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/>
              <a:t>Activity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4114800"/>
          </a:xfrm>
        </p:spPr>
        <p:txBody>
          <a:bodyPr/>
          <a:lstStyle/>
          <a:p>
            <a:r>
              <a:rPr lang="en-GB" altLang="en-US" dirty="0" smtClean="0"/>
              <a:t>Write down as many UML diagram views as you can remember</a:t>
            </a:r>
          </a:p>
          <a:p>
            <a:r>
              <a:rPr lang="en-GB" altLang="en-US" dirty="0" smtClean="0"/>
              <a:t>Also state if </a:t>
            </a:r>
            <a:r>
              <a:rPr lang="en-GB" altLang="en-US" dirty="0"/>
              <a:t>they’re Static (or </a:t>
            </a:r>
            <a:r>
              <a:rPr lang="en-GB" altLang="en-US" dirty="0" smtClean="0"/>
              <a:t>Structural) or Dynamic </a:t>
            </a:r>
            <a:r>
              <a:rPr lang="en-GB" altLang="en-US" dirty="0"/>
              <a:t>(or </a:t>
            </a:r>
            <a:r>
              <a:rPr lang="en-GB" altLang="en-US" dirty="0" err="1"/>
              <a:t>Behavioral</a:t>
            </a:r>
            <a:r>
              <a:rPr lang="en-GB" altLang="en-US" dirty="0"/>
              <a:t>)</a:t>
            </a:r>
          </a:p>
          <a:p>
            <a:endParaRPr lang="en-GB" altLang="en-US" dirty="0" smtClean="0"/>
          </a:p>
        </p:txBody>
      </p:sp>
      <p:pic>
        <p:nvPicPr>
          <p:cNvPr id="2150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368800"/>
            <a:ext cx="2667000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164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 </a:t>
            </a:r>
            <a:r>
              <a:rPr lang="en-GB" dirty="0" smtClean="0"/>
              <a:t>Diagrams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Structure diagrams emphasize the things that </a:t>
            </a:r>
            <a:r>
              <a:rPr lang="en-GB" u="sng" dirty="0">
                <a:solidFill>
                  <a:srgbClr val="FF0000"/>
                </a:solidFill>
              </a:rPr>
              <a:t>must be present in the system </a:t>
            </a:r>
            <a:r>
              <a:rPr lang="en-GB" dirty="0"/>
              <a:t>being </a:t>
            </a:r>
            <a:r>
              <a:rPr lang="en-GB" dirty="0" smtClean="0"/>
              <a:t>modelled</a:t>
            </a:r>
          </a:p>
          <a:p>
            <a:r>
              <a:rPr lang="en-GB" dirty="0"/>
              <a:t>Since structure diagrams </a:t>
            </a:r>
            <a:r>
              <a:rPr lang="en-GB" dirty="0">
                <a:solidFill>
                  <a:srgbClr val="FF0000"/>
                </a:solidFill>
              </a:rPr>
              <a:t>represent</a:t>
            </a:r>
            <a:r>
              <a:rPr lang="en-GB" dirty="0"/>
              <a:t> the </a:t>
            </a:r>
            <a:r>
              <a:rPr lang="en-GB" dirty="0">
                <a:solidFill>
                  <a:srgbClr val="FF0000"/>
                </a:solidFill>
              </a:rPr>
              <a:t>structure</a:t>
            </a:r>
            <a:r>
              <a:rPr lang="en-GB" dirty="0"/>
              <a:t>, they are used </a:t>
            </a:r>
            <a:r>
              <a:rPr lang="en-GB" dirty="0">
                <a:solidFill>
                  <a:srgbClr val="FF0000"/>
                </a:solidFill>
              </a:rPr>
              <a:t>extensively in </a:t>
            </a:r>
            <a:r>
              <a:rPr lang="en-GB" u="sng" dirty="0">
                <a:solidFill>
                  <a:srgbClr val="FF0000"/>
                </a:solidFill>
              </a:rPr>
              <a:t>documenting</a:t>
            </a:r>
            <a:r>
              <a:rPr lang="en-GB" dirty="0"/>
              <a:t> the software architecture of software systems. </a:t>
            </a:r>
            <a:endParaRPr lang="en-GB" dirty="0" smtClean="0"/>
          </a:p>
          <a:p>
            <a:r>
              <a:rPr lang="en-GB" dirty="0" smtClean="0"/>
              <a:t>For </a:t>
            </a:r>
            <a:r>
              <a:rPr lang="en-GB" dirty="0"/>
              <a:t>example, the component diagram describes how a software system is split up into </a:t>
            </a:r>
            <a:r>
              <a:rPr lang="en-GB" dirty="0">
                <a:solidFill>
                  <a:srgbClr val="FF0000"/>
                </a:solidFill>
              </a:rPr>
              <a:t>components</a:t>
            </a:r>
            <a:r>
              <a:rPr lang="en-GB" dirty="0"/>
              <a:t> and shows the </a:t>
            </a:r>
            <a:r>
              <a:rPr lang="en-GB" dirty="0">
                <a:solidFill>
                  <a:srgbClr val="FF0000"/>
                </a:solidFill>
              </a:rPr>
              <a:t>dependencies</a:t>
            </a:r>
            <a:r>
              <a:rPr lang="en-GB" dirty="0"/>
              <a:t> among these components.</a:t>
            </a:r>
          </a:p>
        </p:txBody>
      </p:sp>
    </p:spTree>
    <p:extLst>
      <p:ext uri="{BB962C8B-B14F-4D97-AF65-F5344CB8AC3E}">
        <p14:creationId xmlns:p14="http://schemas.microsoft.com/office/powerpoint/2010/main" val="8063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42901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Outline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76400"/>
            <a:ext cx="5943600" cy="4572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Review</a:t>
            </a:r>
          </a:p>
          <a:p>
            <a:pPr eaLnBrk="1" hangingPunct="1"/>
            <a:r>
              <a:rPr lang="en-US" altLang="en-US" dirty="0" smtClean="0"/>
              <a:t>What do we mean by Notation</a:t>
            </a:r>
            <a:r>
              <a:rPr lang="en-US" altLang="en-US" dirty="0" smtClean="0"/>
              <a:t>?</a:t>
            </a:r>
          </a:p>
          <a:p>
            <a:pPr eaLnBrk="1" hangingPunct="1"/>
            <a:r>
              <a:rPr lang="en-US" altLang="en-US" dirty="0" smtClean="0"/>
              <a:t>UML Diagrams</a:t>
            </a:r>
            <a:endParaRPr lang="en-US" altLang="en-US" dirty="0" smtClean="0"/>
          </a:p>
          <a:p>
            <a:pPr eaLnBrk="1" hangingPunct="1"/>
            <a:r>
              <a:rPr lang="en-US" altLang="en-US" dirty="0" smtClean="0"/>
              <a:t>Examples of Notation in Analysis and Design</a:t>
            </a:r>
          </a:p>
          <a:p>
            <a:pPr eaLnBrk="1" hangingPunct="1"/>
            <a:r>
              <a:rPr lang="en-US" altLang="en-US" dirty="0" smtClean="0"/>
              <a:t>Summary/Discussion</a:t>
            </a:r>
          </a:p>
          <a:p>
            <a:pPr eaLnBrk="1" hangingPunct="1"/>
            <a:r>
              <a:rPr lang="en-US" altLang="en-US" dirty="0" smtClean="0"/>
              <a:t>Conclusion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0380"/>
          <a:stretch/>
        </p:blipFill>
        <p:spPr>
          <a:xfrm>
            <a:off x="6019800" y="1676400"/>
            <a:ext cx="2887487" cy="19050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013" y="3962400"/>
            <a:ext cx="2664874" cy="1819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7772400" cy="1143000"/>
          </a:xfrm>
        </p:spPr>
        <p:txBody>
          <a:bodyPr/>
          <a:lstStyle/>
          <a:p>
            <a:r>
              <a:rPr lang="en-GB" dirty="0" err="1"/>
              <a:t>Behavior</a:t>
            </a:r>
            <a:r>
              <a:rPr lang="en-GB" dirty="0"/>
              <a:t> </a:t>
            </a:r>
            <a:r>
              <a:rPr lang="en-GB" dirty="0" smtClean="0"/>
              <a:t>Diagrams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953000"/>
          </a:xfrm>
        </p:spPr>
        <p:txBody>
          <a:bodyPr>
            <a:normAutofit fontScale="92500"/>
          </a:bodyPr>
          <a:lstStyle/>
          <a:p>
            <a:r>
              <a:rPr lang="en-GB" dirty="0" err="1"/>
              <a:t>Behavior</a:t>
            </a:r>
            <a:r>
              <a:rPr lang="en-GB" dirty="0"/>
              <a:t> diagrams emphasize what must </a:t>
            </a:r>
            <a:r>
              <a:rPr lang="en-GB" b="1" dirty="0">
                <a:solidFill>
                  <a:srgbClr val="FF0000"/>
                </a:solidFill>
              </a:rPr>
              <a:t>happen</a:t>
            </a:r>
            <a:r>
              <a:rPr lang="en-GB" dirty="0"/>
              <a:t> in the system being </a:t>
            </a:r>
            <a:r>
              <a:rPr lang="en-GB" dirty="0" smtClean="0"/>
              <a:t>modelled</a:t>
            </a:r>
          </a:p>
          <a:p>
            <a:r>
              <a:rPr lang="en-GB" dirty="0" smtClean="0"/>
              <a:t>Since </a:t>
            </a:r>
            <a:r>
              <a:rPr lang="en-GB" dirty="0" err="1"/>
              <a:t>behavior</a:t>
            </a:r>
            <a:r>
              <a:rPr lang="en-GB" dirty="0"/>
              <a:t> diagrams illustrate the </a:t>
            </a:r>
            <a:r>
              <a:rPr lang="en-GB" dirty="0" err="1"/>
              <a:t>behavior</a:t>
            </a:r>
            <a:r>
              <a:rPr lang="en-GB" dirty="0"/>
              <a:t> of a system, they are used extensively to describe the </a:t>
            </a:r>
            <a:r>
              <a:rPr lang="en-GB" dirty="0">
                <a:solidFill>
                  <a:srgbClr val="FF0000"/>
                </a:solidFill>
              </a:rPr>
              <a:t>functionality </a:t>
            </a:r>
            <a:r>
              <a:rPr lang="en-GB" dirty="0"/>
              <a:t>of software </a:t>
            </a:r>
            <a:r>
              <a:rPr lang="en-GB" dirty="0" smtClean="0"/>
              <a:t>systems</a:t>
            </a:r>
          </a:p>
          <a:p>
            <a:r>
              <a:rPr lang="en-GB" dirty="0" smtClean="0"/>
              <a:t>As </a:t>
            </a:r>
            <a:r>
              <a:rPr lang="en-GB" dirty="0"/>
              <a:t>an example, the activity diagram describes the business and operational step-by-step </a:t>
            </a:r>
            <a:r>
              <a:rPr lang="en-GB" dirty="0">
                <a:solidFill>
                  <a:srgbClr val="FF0000"/>
                </a:solidFill>
              </a:rPr>
              <a:t>activities</a:t>
            </a:r>
            <a:r>
              <a:rPr lang="en-GB" dirty="0"/>
              <a:t> of the components in a </a:t>
            </a:r>
            <a:r>
              <a:rPr lang="en-GB" dirty="0" smtClean="0"/>
              <a:t>system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469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Review diagrams </a:t>
            </a:r>
            <a:r>
              <a:rPr lang="en-GB" dirty="0"/>
              <a:t>in </a:t>
            </a:r>
            <a:r>
              <a:rPr lang="en-GB" dirty="0" smtClean="0"/>
              <a:t>an order </a:t>
            </a:r>
            <a:r>
              <a:rPr lang="en-GB" dirty="0"/>
              <a:t>in which one might typically develop </a:t>
            </a:r>
            <a:r>
              <a:rPr lang="en-GB" dirty="0" smtClean="0"/>
              <a:t>them</a:t>
            </a:r>
          </a:p>
          <a:p>
            <a:pPr lvl="1"/>
            <a:r>
              <a:rPr lang="en-GB" dirty="0" smtClean="0"/>
              <a:t>i.e., instead of reviewing all the structural and then </a:t>
            </a:r>
            <a:r>
              <a:rPr lang="en-GB" dirty="0" err="1" smtClean="0"/>
              <a:t>behavioral</a:t>
            </a:r>
            <a:r>
              <a:rPr lang="en-GB" dirty="0" smtClean="0"/>
              <a:t> diagrams </a:t>
            </a:r>
            <a:r>
              <a:rPr lang="en-GB" dirty="0" err="1" smtClean="0"/>
              <a:t>seperately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10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 </a:t>
            </a:r>
            <a:r>
              <a:rPr lang="en-GB" dirty="0" smtClean="0"/>
              <a:t>Diagrams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419600"/>
          </a:xfrm>
        </p:spPr>
        <p:txBody>
          <a:bodyPr>
            <a:normAutofit fontScale="70000" lnSpcReduction="20000"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Package </a:t>
            </a:r>
            <a:r>
              <a:rPr lang="en-GB" b="1" dirty="0" smtClean="0">
                <a:solidFill>
                  <a:srgbClr val="FF0000"/>
                </a:solidFill>
              </a:rPr>
              <a:t>Diagrams</a:t>
            </a:r>
            <a:endParaRPr lang="en-GB" b="1" dirty="0">
              <a:solidFill>
                <a:srgbClr val="FF0000"/>
              </a:solidFill>
            </a:endParaRPr>
          </a:p>
          <a:p>
            <a:r>
              <a:rPr lang="en-GB" dirty="0"/>
              <a:t>Component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Deployment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Use </a:t>
            </a:r>
            <a:r>
              <a:rPr lang="en-GB" dirty="0" smtClean="0"/>
              <a:t>Case Diagrams</a:t>
            </a:r>
            <a:endParaRPr lang="en-GB" dirty="0"/>
          </a:p>
          <a:p>
            <a:r>
              <a:rPr lang="en-GB" dirty="0"/>
              <a:t>Activity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Class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Sequence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Interaction </a:t>
            </a:r>
            <a:r>
              <a:rPr lang="en-GB" dirty="0" smtClean="0"/>
              <a:t>Overview Diagrams</a:t>
            </a:r>
            <a:endParaRPr lang="en-GB" dirty="0"/>
          </a:p>
          <a:p>
            <a:r>
              <a:rPr lang="en-GB" dirty="0"/>
              <a:t>Composite </a:t>
            </a:r>
            <a:r>
              <a:rPr lang="en-GB" dirty="0" smtClean="0"/>
              <a:t>Structure Diagrams</a:t>
            </a:r>
            <a:endParaRPr lang="en-GB" dirty="0"/>
          </a:p>
          <a:p>
            <a:r>
              <a:rPr lang="en-GB" dirty="0"/>
              <a:t>State </a:t>
            </a:r>
            <a:r>
              <a:rPr lang="en-GB" dirty="0" smtClean="0"/>
              <a:t>Machine Diagrams</a:t>
            </a:r>
            <a:endParaRPr lang="en-GB" dirty="0"/>
          </a:p>
          <a:p>
            <a:r>
              <a:rPr lang="en-GB" dirty="0"/>
              <a:t>Timing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Object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Communication </a:t>
            </a:r>
            <a:r>
              <a:rPr lang="en-GB" dirty="0" smtClean="0"/>
              <a:t>Diagrams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21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Visibility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Public </a:t>
            </a:r>
            <a:r>
              <a:rPr lang="en-GB" dirty="0"/>
              <a:t>(+) Visible to elements within its containing package, including</a:t>
            </a:r>
            <a:br>
              <a:rPr lang="en-GB" dirty="0"/>
            </a:br>
            <a:r>
              <a:rPr lang="en-GB" dirty="0"/>
              <a:t>nested packages, and to external </a:t>
            </a:r>
            <a:r>
              <a:rPr lang="en-GB" dirty="0" smtClean="0"/>
              <a:t>elements</a:t>
            </a:r>
            <a:endParaRPr lang="en-GB" dirty="0"/>
          </a:p>
          <a:p>
            <a:r>
              <a:rPr lang="en-GB" dirty="0" smtClean="0"/>
              <a:t>Private </a:t>
            </a:r>
            <a:r>
              <a:rPr lang="en-GB" dirty="0"/>
              <a:t>(-) Visible only to elements within its containing package and to</a:t>
            </a:r>
            <a:br>
              <a:rPr lang="en-GB" dirty="0"/>
            </a:br>
            <a:r>
              <a:rPr lang="en-GB" dirty="0"/>
              <a:t>nested packages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456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09800"/>
            <a:ext cx="6729908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4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458200" cy="1143000"/>
          </a:xfrm>
        </p:spPr>
        <p:txBody>
          <a:bodyPr/>
          <a:lstStyle/>
          <a:p>
            <a:r>
              <a:rPr lang="en-GB" dirty="0"/>
              <a:t>Dependencies between UML elements (including P</a:t>
            </a:r>
            <a:r>
              <a:rPr lang="en-GB" dirty="0" smtClean="0"/>
              <a:t>ackages)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</a:t>
            </a:r>
            <a:r>
              <a:rPr lang="en-GB" dirty="0" smtClean="0"/>
              <a:t>otations </a:t>
            </a:r>
            <a:r>
              <a:rPr lang="en-GB" dirty="0"/>
              <a:t>for the different types of relationships are as follows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288626"/>
            <a:ext cx="4191000" cy="30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8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9672"/>
            <a:ext cx="7772400" cy="1143000"/>
          </a:xfrm>
        </p:spPr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447800"/>
            <a:ext cx="4800600" cy="499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2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 Diagrams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419600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Package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b="1" dirty="0">
                <a:solidFill>
                  <a:srgbClr val="FF0000"/>
                </a:solidFill>
              </a:rPr>
              <a:t>Component </a:t>
            </a:r>
            <a:r>
              <a:rPr lang="en-GB" b="1" dirty="0" smtClean="0">
                <a:solidFill>
                  <a:srgbClr val="FF0000"/>
                </a:solidFill>
              </a:rPr>
              <a:t>Diagrams</a:t>
            </a:r>
            <a:endParaRPr lang="en-GB" b="1" dirty="0">
              <a:solidFill>
                <a:srgbClr val="FF0000"/>
              </a:solidFill>
            </a:endParaRPr>
          </a:p>
          <a:p>
            <a:r>
              <a:rPr lang="en-GB" dirty="0"/>
              <a:t>Deployment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Use </a:t>
            </a:r>
            <a:r>
              <a:rPr lang="en-GB" dirty="0" smtClean="0"/>
              <a:t>Case Diagrams</a:t>
            </a:r>
            <a:endParaRPr lang="en-GB" dirty="0"/>
          </a:p>
          <a:p>
            <a:r>
              <a:rPr lang="en-GB" dirty="0"/>
              <a:t>Activity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Class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Sequence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Interaction </a:t>
            </a:r>
            <a:r>
              <a:rPr lang="en-GB" dirty="0" smtClean="0"/>
              <a:t>Overview Diagrams</a:t>
            </a:r>
            <a:endParaRPr lang="en-GB" dirty="0"/>
          </a:p>
          <a:p>
            <a:r>
              <a:rPr lang="en-GB" dirty="0"/>
              <a:t>Composite </a:t>
            </a:r>
            <a:r>
              <a:rPr lang="en-GB" dirty="0" smtClean="0"/>
              <a:t>Structure Diagrams</a:t>
            </a:r>
            <a:endParaRPr lang="en-GB" dirty="0"/>
          </a:p>
          <a:p>
            <a:r>
              <a:rPr lang="en-GB" dirty="0"/>
              <a:t>State </a:t>
            </a:r>
            <a:r>
              <a:rPr lang="en-GB" dirty="0" smtClean="0"/>
              <a:t>Machine Diagrams</a:t>
            </a:r>
            <a:endParaRPr lang="en-GB" dirty="0"/>
          </a:p>
          <a:p>
            <a:r>
              <a:rPr lang="en-GB" dirty="0"/>
              <a:t>Timing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Object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Communication </a:t>
            </a:r>
            <a:r>
              <a:rPr lang="en-GB" dirty="0" smtClean="0"/>
              <a:t>Diagrams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98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Component </a:t>
            </a:r>
            <a:r>
              <a:rPr lang="en-GB" b="1" dirty="0" smtClean="0"/>
              <a:t>Notation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GB" dirty="0" smtClean="0"/>
              <a:t>omponent </a:t>
            </a:r>
            <a:r>
              <a:rPr lang="en-GB" dirty="0"/>
              <a:t>is a structured classifier, its detailed assembly can </a:t>
            </a:r>
            <a:r>
              <a:rPr lang="en-GB" dirty="0" smtClean="0"/>
              <a:t>be shown </a:t>
            </a:r>
            <a:r>
              <a:rPr lang="en-GB" dirty="0"/>
              <a:t>with a composite structure using </a:t>
            </a:r>
            <a:endParaRPr lang="en-GB" dirty="0" smtClean="0"/>
          </a:p>
          <a:p>
            <a:pPr lvl="1"/>
            <a:r>
              <a:rPr lang="en-GB" dirty="0" smtClean="0"/>
              <a:t>Parts</a:t>
            </a:r>
          </a:p>
          <a:p>
            <a:pPr lvl="1"/>
            <a:r>
              <a:rPr lang="en-GB" dirty="0"/>
              <a:t>P</a:t>
            </a:r>
            <a:r>
              <a:rPr lang="en-GB" dirty="0" smtClean="0"/>
              <a:t>orts</a:t>
            </a:r>
            <a:r>
              <a:rPr lang="en-GB" dirty="0"/>
              <a:t>, </a:t>
            </a:r>
            <a:r>
              <a:rPr lang="en-GB" dirty="0" smtClean="0"/>
              <a:t>and </a:t>
            </a:r>
          </a:p>
          <a:p>
            <a:pPr lvl="1"/>
            <a:r>
              <a:rPr lang="en-GB" dirty="0" smtClean="0"/>
              <a:t>Connectors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003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7772400" cy="1143000"/>
          </a:xfrm>
        </p:spPr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1447800"/>
            <a:ext cx="58959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8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Revision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Requirements analysis is critical to the success of a development project.</a:t>
            </a:r>
          </a:p>
          <a:p>
            <a:pPr marL="0" indent="0">
              <a:buFontTx/>
              <a:buNone/>
              <a:defRPr/>
            </a:pPr>
            <a:endParaRPr lang="en-GB" dirty="0" smtClean="0"/>
          </a:p>
          <a:p>
            <a:pPr marL="0" indent="0">
              <a:buFontTx/>
              <a:buNone/>
              <a:defRPr/>
            </a:pPr>
            <a:r>
              <a:rPr lang="en-GB" dirty="0" smtClean="0"/>
              <a:t>a) True</a:t>
            </a:r>
          </a:p>
          <a:p>
            <a:pPr marL="0" indent="0">
              <a:buFontTx/>
              <a:buNone/>
              <a:defRPr/>
            </a:pPr>
            <a:r>
              <a:rPr lang="en-GB" dirty="0" smtClean="0"/>
              <a:t>b) False</a:t>
            </a:r>
          </a:p>
          <a:p>
            <a:pPr marL="0" indent="0">
              <a:buFontTx/>
              <a:buNone/>
              <a:defRPr/>
            </a:pPr>
            <a:r>
              <a:rPr lang="en-GB" dirty="0" smtClean="0"/>
              <a:t>c) Depends upon the size of project</a:t>
            </a:r>
          </a:p>
          <a:p>
            <a:pPr marL="0" indent="0">
              <a:buFontTx/>
              <a:buNone/>
              <a:defRPr/>
            </a:pPr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GB" b="1" dirty="0"/>
              <a:t>A Component’s Internal</a:t>
            </a:r>
            <a:r>
              <a:rPr lang="en-GB" dirty="0"/>
              <a:t/>
            </a:r>
            <a:br>
              <a:rPr lang="en-GB" dirty="0"/>
            </a:br>
            <a:r>
              <a:rPr lang="en-GB" b="1" dirty="0" smtClean="0"/>
              <a:t>Structure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371600"/>
            <a:ext cx="5638800" cy="534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3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Deployment Diagrams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419600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Package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Component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b="1" dirty="0">
                <a:solidFill>
                  <a:srgbClr val="FF0000"/>
                </a:solidFill>
              </a:rPr>
              <a:t>Deployment </a:t>
            </a:r>
            <a:r>
              <a:rPr lang="en-GB" b="1" dirty="0" smtClean="0">
                <a:solidFill>
                  <a:srgbClr val="FF0000"/>
                </a:solidFill>
              </a:rPr>
              <a:t>Diagrams</a:t>
            </a:r>
            <a:endParaRPr lang="en-GB" b="1" dirty="0">
              <a:solidFill>
                <a:srgbClr val="FF0000"/>
              </a:solidFill>
            </a:endParaRPr>
          </a:p>
          <a:p>
            <a:r>
              <a:rPr lang="en-GB" dirty="0"/>
              <a:t>Use </a:t>
            </a:r>
            <a:r>
              <a:rPr lang="en-GB" dirty="0" smtClean="0"/>
              <a:t>Case Diagrams</a:t>
            </a:r>
            <a:endParaRPr lang="en-GB" dirty="0"/>
          </a:p>
          <a:p>
            <a:r>
              <a:rPr lang="en-GB" dirty="0"/>
              <a:t>Activity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Class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Sequence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Interaction </a:t>
            </a:r>
            <a:r>
              <a:rPr lang="en-GB" dirty="0" smtClean="0"/>
              <a:t>Overview Diagrams</a:t>
            </a:r>
            <a:endParaRPr lang="en-GB" dirty="0"/>
          </a:p>
          <a:p>
            <a:r>
              <a:rPr lang="en-GB" dirty="0"/>
              <a:t>Composite </a:t>
            </a:r>
            <a:r>
              <a:rPr lang="en-GB" dirty="0" smtClean="0"/>
              <a:t>Structure Diagrams</a:t>
            </a:r>
            <a:endParaRPr lang="en-GB" dirty="0"/>
          </a:p>
          <a:p>
            <a:r>
              <a:rPr lang="en-GB" dirty="0"/>
              <a:t>State </a:t>
            </a:r>
            <a:r>
              <a:rPr lang="en-GB" dirty="0" smtClean="0"/>
              <a:t>Machine Diagrams</a:t>
            </a:r>
            <a:endParaRPr lang="en-GB" dirty="0"/>
          </a:p>
          <a:p>
            <a:r>
              <a:rPr lang="en-GB" dirty="0"/>
              <a:t>Timing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Object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Communication </a:t>
            </a:r>
            <a:r>
              <a:rPr lang="en-GB" dirty="0" smtClean="0"/>
              <a:t>Diagrams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770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GB" dirty="0" smtClean="0"/>
              <a:t>Deployment Diagram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114800"/>
          </a:xfrm>
        </p:spPr>
        <p:txBody>
          <a:bodyPr/>
          <a:lstStyle/>
          <a:p>
            <a:r>
              <a:rPr lang="en-GB" dirty="0"/>
              <a:t>A deployment diagram is used to show the allocation of </a:t>
            </a:r>
            <a:r>
              <a:rPr lang="en-GB" dirty="0" err="1"/>
              <a:t>artifacts</a:t>
            </a:r>
            <a:r>
              <a:rPr lang="en-GB" dirty="0"/>
              <a:t> to nodes in the</a:t>
            </a:r>
            <a:br>
              <a:rPr lang="en-GB" dirty="0"/>
            </a:br>
            <a:r>
              <a:rPr lang="en-GB" dirty="0"/>
              <a:t>physical design of a system. </a:t>
            </a:r>
            <a:endParaRPr lang="en-GB" dirty="0" smtClean="0"/>
          </a:p>
          <a:p>
            <a:r>
              <a:rPr lang="en-GB" dirty="0" smtClean="0"/>
              <a:t>A </a:t>
            </a:r>
            <a:r>
              <a:rPr lang="en-GB" dirty="0"/>
              <a:t>single deployment diagram represents a view </a:t>
            </a:r>
            <a:r>
              <a:rPr lang="en-GB" dirty="0" smtClean="0"/>
              <a:t>into the </a:t>
            </a:r>
            <a:r>
              <a:rPr lang="en-GB" dirty="0" err="1"/>
              <a:t>artifact</a:t>
            </a:r>
            <a:r>
              <a:rPr lang="en-GB" dirty="0"/>
              <a:t> structure of a system. </a:t>
            </a:r>
            <a:endParaRPr lang="en-GB" dirty="0" smtClean="0"/>
          </a:p>
          <a:p>
            <a:r>
              <a:rPr lang="en-GB" dirty="0" smtClean="0"/>
              <a:t>The </a:t>
            </a:r>
            <a:r>
              <a:rPr lang="en-GB" dirty="0"/>
              <a:t>three essential elements of a deployment diagram are </a:t>
            </a:r>
            <a:r>
              <a:rPr lang="en-GB" dirty="0" err="1"/>
              <a:t>artifacts</a:t>
            </a:r>
            <a:r>
              <a:rPr lang="en-GB" dirty="0"/>
              <a:t>, nodes, </a:t>
            </a:r>
            <a:r>
              <a:rPr lang="en-GB" dirty="0" smtClean="0"/>
              <a:t>and their </a:t>
            </a:r>
            <a:r>
              <a:rPr lang="en-GB" dirty="0"/>
              <a:t>connections.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267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007533"/>
            <a:ext cx="3627383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4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81200"/>
            <a:ext cx="8077200" cy="4114800"/>
          </a:xfrm>
        </p:spPr>
        <p:txBody>
          <a:bodyPr/>
          <a:lstStyle/>
          <a:p>
            <a:r>
              <a:rPr lang="en-GB" dirty="0"/>
              <a:t>The three essential elements of a deployment diagram </a:t>
            </a:r>
            <a:r>
              <a:rPr lang="en-GB" dirty="0" smtClean="0"/>
              <a:t>are: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a) nodes, connections and their elements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b</a:t>
            </a:r>
            <a:r>
              <a:rPr lang="en-GB" dirty="0" smtClean="0"/>
              <a:t>) </a:t>
            </a:r>
            <a:r>
              <a:rPr lang="en-GB" dirty="0" err="1"/>
              <a:t>artifacts</a:t>
            </a:r>
            <a:r>
              <a:rPr lang="en-GB" dirty="0"/>
              <a:t>, nodes, </a:t>
            </a:r>
            <a:r>
              <a:rPr lang="en-GB" dirty="0" smtClean="0"/>
              <a:t>and their connections</a:t>
            </a:r>
          </a:p>
          <a:p>
            <a:pPr marL="0" indent="0">
              <a:buNone/>
            </a:pPr>
            <a:r>
              <a:rPr lang="en-GB" dirty="0" smtClean="0"/>
              <a:t>c) elements, relationships and connectors</a:t>
            </a:r>
          </a:p>
          <a:p>
            <a:pPr marL="0" indent="0">
              <a:buNone/>
            </a:pPr>
            <a:r>
              <a:rPr lang="en-GB" dirty="0" smtClean="0"/>
              <a:t>d) inheritance, relationships and connectors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86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b) </a:t>
            </a:r>
            <a:r>
              <a:rPr lang="en-GB" dirty="0" err="1"/>
              <a:t>artifacts</a:t>
            </a:r>
            <a:r>
              <a:rPr lang="en-GB" dirty="0"/>
              <a:t>, nodes, and their connections</a:t>
            </a:r>
          </a:p>
        </p:txBody>
      </p:sp>
    </p:spTree>
    <p:extLst>
      <p:ext uri="{BB962C8B-B14F-4D97-AF65-F5344CB8AC3E}">
        <p14:creationId xmlns:p14="http://schemas.microsoft.com/office/powerpoint/2010/main" val="79985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Case Diagrams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419600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Package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Component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Deployment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b="1" dirty="0">
                <a:solidFill>
                  <a:srgbClr val="FF0000"/>
                </a:solidFill>
              </a:rPr>
              <a:t>Use </a:t>
            </a:r>
            <a:r>
              <a:rPr lang="en-GB" b="1" dirty="0" smtClean="0">
                <a:solidFill>
                  <a:srgbClr val="FF0000"/>
                </a:solidFill>
              </a:rPr>
              <a:t>Case Diagrams</a:t>
            </a:r>
            <a:endParaRPr lang="en-GB" b="1" dirty="0">
              <a:solidFill>
                <a:srgbClr val="FF0000"/>
              </a:solidFill>
            </a:endParaRPr>
          </a:p>
          <a:p>
            <a:r>
              <a:rPr lang="en-GB" dirty="0"/>
              <a:t>Activity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Class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Sequence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Interaction </a:t>
            </a:r>
            <a:r>
              <a:rPr lang="en-GB" dirty="0" smtClean="0"/>
              <a:t>Overview Diagrams</a:t>
            </a:r>
            <a:endParaRPr lang="en-GB" dirty="0"/>
          </a:p>
          <a:p>
            <a:r>
              <a:rPr lang="en-GB" dirty="0"/>
              <a:t>Composite </a:t>
            </a:r>
            <a:r>
              <a:rPr lang="en-GB" dirty="0" smtClean="0"/>
              <a:t>Structure Diagrams</a:t>
            </a:r>
            <a:endParaRPr lang="en-GB" dirty="0"/>
          </a:p>
          <a:p>
            <a:r>
              <a:rPr lang="en-GB" dirty="0"/>
              <a:t>State </a:t>
            </a:r>
            <a:r>
              <a:rPr lang="en-GB" dirty="0" smtClean="0"/>
              <a:t>Machine Diagrams</a:t>
            </a:r>
            <a:endParaRPr lang="en-GB" dirty="0"/>
          </a:p>
          <a:p>
            <a:r>
              <a:rPr lang="en-GB" dirty="0"/>
              <a:t>Timing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Object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Communication </a:t>
            </a:r>
            <a:r>
              <a:rPr lang="en-GB" dirty="0" smtClean="0"/>
              <a:t>Diagrams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243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 Case Diagrams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</a:t>
            </a:r>
            <a:r>
              <a:rPr lang="en-GB" dirty="0" smtClean="0"/>
              <a:t>case diagrams </a:t>
            </a:r>
            <a:r>
              <a:rPr lang="en-GB" dirty="0"/>
              <a:t>are used to depict the context of the system to be built and the functionality provided by that system. </a:t>
            </a:r>
            <a:endParaRPr lang="en-GB" dirty="0" smtClean="0"/>
          </a:p>
          <a:p>
            <a:r>
              <a:rPr lang="en-GB" dirty="0" smtClean="0"/>
              <a:t>They </a:t>
            </a:r>
            <a:r>
              <a:rPr lang="en-GB" dirty="0"/>
              <a:t>depict who (or what) interacts with the system. </a:t>
            </a:r>
            <a:endParaRPr lang="en-GB" dirty="0" smtClean="0"/>
          </a:p>
          <a:p>
            <a:r>
              <a:rPr lang="en-GB" dirty="0" smtClean="0"/>
              <a:t>They </a:t>
            </a:r>
            <a:r>
              <a:rPr lang="en-GB" dirty="0"/>
              <a:t>show what the outside world wants the system to do.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662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67"/>
            <a:ext cx="7772400" cy="1143000"/>
          </a:xfrm>
        </p:spPr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51467"/>
            <a:ext cx="4343400" cy="558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2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Diagrams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419600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Package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Component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Deployment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Use </a:t>
            </a:r>
            <a:r>
              <a:rPr lang="en-GB" dirty="0" smtClean="0"/>
              <a:t>Case Diagrams</a:t>
            </a:r>
            <a:endParaRPr lang="en-GB" dirty="0"/>
          </a:p>
          <a:p>
            <a:r>
              <a:rPr lang="en-GB" b="1" dirty="0">
                <a:solidFill>
                  <a:srgbClr val="FF0000"/>
                </a:solidFill>
              </a:rPr>
              <a:t>Activity </a:t>
            </a:r>
            <a:r>
              <a:rPr lang="en-GB" b="1" dirty="0" smtClean="0">
                <a:solidFill>
                  <a:srgbClr val="FF0000"/>
                </a:solidFill>
              </a:rPr>
              <a:t>Diagrams</a:t>
            </a:r>
            <a:endParaRPr lang="en-GB" b="1" dirty="0">
              <a:solidFill>
                <a:srgbClr val="FF0000"/>
              </a:solidFill>
            </a:endParaRPr>
          </a:p>
          <a:p>
            <a:r>
              <a:rPr lang="en-GB" dirty="0"/>
              <a:t>Class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Sequence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Interaction </a:t>
            </a:r>
            <a:r>
              <a:rPr lang="en-GB" dirty="0" smtClean="0"/>
              <a:t>Overview Diagrams</a:t>
            </a:r>
            <a:endParaRPr lang="en-GB" dirty="0"/>
          </a:p>
          <a:p>
            <a:r>
              <a:rPr lang="en-GB" dirty="0"/>
              <a:t>Composite </a:t>
            </a:r>
            <a:r>
              <a:rPr lang="en-GB" dirty="0" smtClean="0"/>
              <a:t>Structure Diagrams</a:t>
            </a:r>
            <a:endParaRPr lang="en-GB" dirty="0"/>
          </a:p>
          <a:p>
            <a:r>
              <a:rPr lang="en-GB" dirty="0"/>
              <a:t>State </a:t>
            </a:r>
            <a:r>
              <a:rPr lang="en-GB" dirty="0" smtClean="0"/>
              <a:t>Machine Diagrams</a:t>
            </a:r>
            <a:endParaRPr lang="en-GB" dirty="0"/>
          </a:p>
          <a:p>
            <a:r>
              <a:rPr lang="en-GB" dirty="0"/>
              <a:t>Timing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Object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Communication </a:t>
            </a:r>
            <a:r>
              <a:rPr lang="en-GB" dirty="0" smtClean="0"/>
              <a:t>Diagrams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750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Answer</a:t>
            </a:r>
            <a:r>
              <a:rPr lang="en-GB"/>
              <a:t> </a:t>
            </a:r>
            <a:r>
              <a:rPr lang="en-GB" smtClean="0"/>
              <a:t>a)</a:t>
            </a:r>
            <a:endParaRPr lang="en-GB" dirty="0" smtClean="0"/>
          </a:p>
          <a:p>
            <a:pPr marL="0" indent="0">
              <a:buFontTx/>
              <a:buNone/>
              <a:defRPr/>
            </a:pPr>
            <a:endParaRPr lang="en-GB" dirty="0" smtClean="0"/>
          </a:p>
          <a:p>
            <a:pPr marL="0" indent="0">
              <a:buFontTx/>
              <a:buNone/>
              <a:defRPr/>
            </a:pPr>
            <a:r>
              <a:rPr lang="en-GB" dirty="0" smtClean="0"/>
              <a:t>Explanation: Requirements must be actionable, measurable, testable, related to identified business needs or opportunities, and defined to a level of detail sufficient for system design</a:t>
            </a:r>
          </a:p>
          <a:p>
            <a:pPr>
              <a:defRPr/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Activity Diagram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Activity diagrams provide visual depictions of the flow of activities, whether in </a:t>
            </a:r>
            <a:r>
              <a:rPr lang="en-GB" dirty="0" smtClean="0"/>
              <a:t>a system</a:t>
            </a:r>
            <a:r>
              <a:rPr lang="en-GB" dirty="0"/>
              <a:t>, business, workflow, or other </a:t>
            </a:r>
            <a:r>
              <a:rPr lang="en-GB" dirty="0" smtClean="0"/>
              <a:t>process</a:t>
            </a:r>
          </a:p>
          <a:p>
            <a:r>
              <a:rPr lang="en-GB" dirty="0" smtClean="0"/>
              <a:t>These </a:t>
            </a:r>
            <a:r>
              <a:rPr lang="en-GB" dirty="0"/>
              <a:t>diagrams focus on the activities that are performed and who (or what) is responsible for the performance of</a:t>
            </a:r>
            <a:br>
              <a:rPr lang="en-GB" dirty="0"/>
            </a:br>
            <a:r>
              <a:rPr lang="en-GB" dirty="0"/>
              <a:t>those activities.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675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5833"/>
            <a:ext cx="7772400" cy="1143000"/>
          </a:xfrm>
        </p:spPr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447800"/>
            <a:ext cx="5048250" cy="505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7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 Diagrams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419600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Package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Component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Deployment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Use </a:t>
            </a:r>
            <a:r>
              <a:rPr lang="en-GB" dirty="0" smtClean="0"/>
              <a:t>Case Diagrams</a:t>
            </a:r>
            <a:endParaRPr lang="en-GB" dirty="0"/>
          </a:p>
          <a:p>
            <a:r>
              <a:rPr lang="en-GB" dirty="0"/>
              <a:t>Activity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b="1" dirty="0">
                <a:solidFill>
                  <a:srgbClr val="FF0000"/>
                </a:solidFill>
              </a:rPr>
              <a:t>Class </a:t>
            </a:r>
            <a:r>
              <a:rPr lang="en-GB" b="1" dirty="0" smtClean="0">
                <a:solidFill>
                  <a:srgbClr val="FF0000"/>
                </a:solidFill>
              </a:rPr>
              <a:t>Diagrams</a:t>
            </a:r>
            <a:endParaRPr lang="en-GB" b="1" dirty="0">
              <a:solidFill>
                <a:srgbClr val="FF0000"/>
              </a:solidFill>
            </a:endParaRPr>
          </a:p>
          <a:p>
            <a:r>
              <a:rPr lang="en-GB" dirty="0"/>
              <a:t>Sequence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Interaction </a:t>
            </a:r>
            <a:r>
              <a:rPr lang="en-GB" dirty="0" smtClean="0"/>
              <a:t>Overview Diagrams</a:t>
            </a:r>
            <a:endParaRPr lang="en-GB" dirty="0"/>
          </a:p>
          <a:p>
            <a:r>
              <a:rPr lang="en-GB" dirty="0"/>
              <a:t>Composite </a:t>
            </a:r>
            <a:r>
              <a:rPr lang="en-GB" dirty="0" smtClean="0"/>
              <a:t>Structure Diagrams</a:t>
            </a:r>
            <a:endParaRPr lang="en-GB" dirty="0"/>
          </a:p>
          <a:p>
            <a:r>
              <a:rPr lang="en-GB" dirty="0"/>
              <a:t>State </a:t>
            </a:r>
            <a:r>
              <a:rPr lang="en-GB" dirty="0" smtClean="0"/>
              <a:t>Machine Diagrams</a:t>
            </a:r>
            <a:endParaRPr lang="en-GB" dirty="0"/>
          </a:p>
          <a:p>
            <a:r>
              <a:rPr lang="en-GB" dirty="0"/>
              <a:t>Timing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Object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Communication </a:t>
            </a:r>
            <a:r>
              <a:rPr lang="en-GB" dirty="0" smtClean="0"/>
              <a:t>Diagrams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547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 Diagram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class diagram is used to show the existence of classes and their relationships </a:t>
            </a:r>
            <a:r>
              <a:rPr lang="en-GB" dirty="0" smtClean="0"/>
              <a:t>in the </a:t>
            </a:r>
            <a:r>
              <a:rPr lang="en-GB" dirty="0"/>
              <a:t>logical view of a </a:t>
            </a:r>
            <a:r>
              <a:rPr lang="en-GB" dirty="0" smtClean="0"/>
              <a:t>system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251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Visibility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Public </a:t>
            </a:r>
            <a:r>
              <a:rPr lang="en-GB" dirty="0"/>
              <a:t>(+) Visible to any element that can see the </a:t>
            </a:r>
            <a:r>
              <a:rPr lang="en-GB" dirty="0" smtClean="0"/>
              <a:t>class</a:t>
            </a:r>
            <a:endParaRPr lang="en-GB" dirty="0"/>
          </a:p>
          <a:p>
            <a:r>
              <a:rPr lang="en-GB" dirty="0" smtClean="0"/>
              <a:t>Protected </a:t>
            </a:r>
            <a:r>
              <a:rPr lang="en-GB" dirty="0"/>
              <a:t>(#) Visible to other elements within the class and to </a:t>
            </a:r>
            <a:r>
              <a:rPr lang="en-GB" dirty="0" smtClean="0"/>
              <a:t>subclasses</a:t>
            </a:r>
            <a:endParaRPr lang="en-GB" dirty="0"/>
          </a:p>
          <a:p>
            <a:r>
              <a:rPr lang="en-GB" dirty="0" smtClean="0"/>
              <a:t>Private </a:t>
            </a:r>
            <a:r>
              <a:rPr lang="en-GB" dirty="0"/>
              <a:t>(-) Visible to other elements within the </a:t>
            </a:r>
            <a:r>
              <a:rPr lang="en-GB" dirty="0" smtClean="0"/>
              <a:t>class</a:t>
            </a:r>
            <a:endParaRPr lang="en-GB" dirty="0"/>
          </a:p>
          <a:p>
            <a:r>
              <a:rPr lang="en-GB" dirty="0" smtClean="0"/>
              <a:t>Package </a:t>
            </a:r>
            <a:r>
              <a:rPr lang="en-GB" dirty="0"/>
              <a:t>(~) Visible to elements within the same package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821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Diagrammatic Representation </a:t>
            </a:r>
            <a:r>
              <a:rPr lang="en-GB" dirty="0"/>
              <a:t>of </a:t>
            </a:r>
            <a:r>
              <a:rPr lang="en-GB" dirty="0" smtClean="0"/>
              <a:t>a Class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667000"/>
            <a:ext cx="456159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6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042" y="304800"/>
            <a:ext cx="7772400" cy="1143000"/>
          </a:xfrm>
        </p:spPr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24" y="1676400"/>
            <a:ext cx="7399151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6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 Diagrams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419600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Package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Component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Deployment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Use </a:t>
            </a:r>
            <a:r>
              <a:rPr lang="en-GB" dirty="0" smtClean="0"/>
              <a:t>Case Diagrams</a:t>
            </a:r>
            <a:endParaRPr lang="en-GB" dirty="0"/>
          </a:p>
          <a:p>
            <a:r>
              <a:rPr lang="en-GB" dirty="0"/>
              <a:t>Activity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Class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b="1" dirty="0">
                <a:solidFill>
                  <a:srgbClr val="FF0000"/>
                </a:solidFill>
              </a:rPr>
              <a:t>Sequence </a:t>
            </a:r>
            <a:r>
              <a:rPr lang="en-GB" b="1" dirty="0" smtClean="0">
                <a:solidFill>
                  <a:srgbClr val="FF0000"/>
                </a:solidFill>
              </a:rPr>
              <a:t>Diagrams</a:t>
            </a:r>
            <a:endParaRPr lang="en-GB" b="1" dirty="0">
              <a:solidFill>
                <a:srgbClr val="FF0000"/>
              </a:solidFill>
            </a:endParaRPr>
          </a:p>
          <a:p>
            <a:r>
              <a:rPr lang="en-GB" dirty="0"/>
              <a:t>Interaction </a:t>
            </a:r>
            <a:r>
              <a:rPr lang="en-GB" dirty="0" smtClean="0"/>
              <a:t>Overview Diagrams</a:t>
            </a:r>
            <a:endParaRPr lang="en-GB" dirty="0"/>
          </a:p>
          <a:p>
            <a:r>
              <a:rPr lang="en-GB" dirty="0"/>
              <a:t>Composite </a:t>
            </a:r>
            <a:r>
              <a:rPr lang="en-GB" dirty="0" smtClean="0"/>
              <a:t>Structure Diagrams</a:t>
            </a:r>
            <a:endParaRPr lang="en-GB" dirty="0"/>
          </a:p>
          <a:p>
            <a:r>
              <a:rPr lang="en-GB" dirty="0"/>
              <a:t>State </a:t>
            </a:r>
            <a:r>
              <a:rPr lang="en-GB" dirty="0" smtClean="0"/>
              <a:t>Machine Diagrams</a:t>
            </a:r>
            <a:endParaRPr lang="en-GB" dirty="0"/>
          </a:p>
          <a:p>
            <a:r>
              <a:rPr lang="en-GB" dirty="0"/>
              <a:t>Timing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Object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Communication </a:t>
            </a:r>
            <a:r>
              <a:rPr lang="en-GB" dirty="0" smtClean="0"/>
              <a:t>Diagrams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110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64" y="2247900"/>
            <a:ext cx="7872103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1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Interaction Overview Diagrams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419600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Package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Component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Deployment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Use </a:t>
            </a:r>
            <a:r>
              <a:rPr lang="en-GB" dirty="0" smtClean="0"/>
              <a:t>Case Diagrams</a:t>
            </a:r>
            <a:endParaRPr lang="en-GB" dirty="0"/>
          </a:p>
          <a:p>
            <a:r>
              <a:rPr lang="en-GB" dirty="0"/>
              <a:t>Activity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Class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Sequence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b="1" dirty="0">
                <a:solidFill>
                  <a:srgbClr val="FF0000"/>
                </a:solidFill>
              </a:rPr>
              <a:t>Interaction </a:t>
            </a:r>
            <a:r>
              <a:rPr lang="en-GB" b="1" dirty="0" smtClean="0">
                <a:solidFill>
                  <a:srgbClr val="FF0000"/>
                </a:solidFill>
              </a:rPr>
              <a:t>Overview Diagrams</a:t>
            </a:r>
            <a:endParaRPr lang="en-GB" b="1" dirty="0">
              <a:solidFill>
                <a:srgbClr val="FF0000"/>
              </a:solidFill>
            </a:endParaRPr>
          </a:p>
          <a:p>
            <a:r>
              <a:rPr lang="en-GB" dirty="0"/>
              <a:t>Composite </a:t>
            </a:r>
            <a:r>
              <a:rPr lang="en-GB" dirty="0" smtClean="0"/>
              <a:t>Structure Diagrams</a:t>
            </a:r>
            <a:endParaRPr lang="en-GB" dirty="0"/>
          </a:p>
          <a:p>
            <a:r>
              <a:rPr lang="en-GB" dirty="0"/>
              <a:t>State </a:t>
            </a:r>
            <a:r>
              <a:rPr lang="en-GB" dirty="0" smtClean="0"/>
              <a:t>Machine Diagrams</a:t>
            </a:r>
            <a:endParaRPr lang="en-GB" dirty="0"/>
          </a:p>
          <a:p>
            <a:r>
              <a:rPr lang="en-GB" dirty="0"/>
              <a:t>Timing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Object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Communication </a:t>
            </a:r>
            <a:r>
              <a:rPr lang="en-GB" dirty="0" smtClean="0"/>
              <a:t>Diagrams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557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Requirements should specify ‘what’ but not ‘how’.</a:t>
            </a:r>
          </a:p>
          <a:p>
            <a:pPr>
              <a:defRPr/>
            </a:pPr>
            <a:endParaRPr lang="en-GB" dirty="0" smtClean="0"/>
          </a:p>
          <a:p>
            <a:pPr marL="0" indent="0">
              <a:buFontTx/>
              <a:buNone/>
              <a:defRPr/>
            </a:pPr>
            <a:r>
              <a:rPr lang="en-GB" dirty="0" smtClean="0"/>
              <a:t>a) True</a:t>
            </a:r>
          </a:p>
          <a:p>
            <a:pPr marL="0" indent="0">
              <a:buFontTx/>
              <a:buNone/>
              <a:defRPr/>
            </a:pPr>
            <a:r>
              <a:rPr lang="en-GB" dirty="0" smtClean="0"/>
              <a:t>b) False</a:t>
            </a:r>
          </a:p>
          <a:p>
            <a:pPr marL="0" indent="0">
              <a:buFontTx/>
              <a:buNone/>
              <a:defRPr/>
            </a:pPr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Interaction Overview Diagram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Interaction overview diagrams are a combination of activity diagrams and interaction diagrams </a:t>
            </a:r>
            <a:endParaRPr lang="en-GB" dirty="0" smtClean="0"/>
          </a:p>
          <a:p>
            <a:r>
              <a:rPr lang="en-GB" dirty="0" smtClean="0"/>
              <a:t>Intended </a:t>
            </a:r>
            <a:r>
              <a:rPr lang="en-GB" dirty="0"/>
              <a:t>to provide an overview of the flow of </a:t>
            </a:r>
            <a:r>
              <a:rPr lang="en-GB" dirty="0" smtClean="0"/>
              <a:t>control between </a:t>
            </a:r>
            <a:r>
              <a:rPr lang="en-GB" dirty="0"/>
              <a:t>interaction diagram elements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92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133349"/>
            <a:ext cx="7772400" cy="1143000"/>
          </a:xfrm>
        </p:spPr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838200"/>
            <a:ext cx="4983451" cy="592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4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Composite Structure Diagrams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419600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Package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Component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Deployment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Use </a:t>
            </a:r>
            <a:r>
              <a:rPr lang="en-GB" dirty="0" smtClean="0"/>
              <a:t>Case Diagrams</a:t>
            </a:r>
            <a:endParaRPr lang="en-GB" dirty="0"/>
          </a:p>
          <a:p>
            <a:r>
              <a:rPr lang="en-GB" dirty="0"/>
              <a:t>Activity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Class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Sequence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Interaction </a:t>
            </a:r>
            <a:r>
              <a:rPr lang="en-GB" dirty="0" smtClean="0"/>
              <a:t>Overview Diagrams</a:t>
            </a:r>
            <a:endParaRPr lang="en-GB" dirty="0"/>
          </a:p>
          <a:p>
            <a:r>
              <a:rPr lang="en-GB" b="1" dirty="0">
                <a:solidFill>
                  <a:srgbClr val="FF0000"/>
                </a:solidFill>
              </a:rPr>
              <a:t>Composite </a:t>
            </a:r>
            <a:r>
              <a:rPr lang="en-GB" b="1" dirty="0" smtClean="0">
                <a:solidFill>
                  <a:srgbClr val="FF0000"/>
                </a:solidFill>
              </a:rPr>
              <a:t>Structure Diagrams</a:t>
            </a:r>
            <a:endParaRPr lang="en-GB" b="1" dirty="0">
              <a:solidFill>
                <a:srgbClr val="FF0000"/>
              </a:solidFill>
            </a:endParaRPr>
          </a:p>
          <a:p>
            <a:r>
              <a:rPr lang="en-GB" dirty="0"/>
              <a:t>State </a:t>
            </a:r>
            <a:r>
              <a:rPr lang="en-GB" dirty="0" smtClean="0"/>
              <a:t>Machine Diagrams</a:t>
            </a:r>
            <a:endParaRPr lang="en-GB" dirty="0"/>
          </a:p>
          <a:p>
            <a:r>
              <a:rPr lang="en-GB" dirty="0"/>
              <a:t>Timing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Object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Communication </a:t>
            </a:r>
            <a:r>
              <a:rPr lang="en-GB" dirty="0" smtClean="0"/>
              <a:t>Diagrams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262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Composite Structure </a:t>
            </a:r>
            <a:r>
              <a:rPr lang="en-GB" dirty="0" smtClean="0"/>
              <a:t>Diagram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Composite structure diagrams provide a way to depict a structured classifier with</a:t>
            </a:r>
            <a:br>
              <a:rPr lang="en-GB" dirty="0"/>
            </a:br>
            <a:r>
              <a:rPr lang="en-GB" dirty="0"/>
              <a:t>the definition of its internal </a:t>
            </a:r>
            <a:r>
              <a:rPr lang="en-GB" dirty="0" smtClean="0"/>
              <a:t>structure.</a:t>
            </a:r>
          </a:p>
          <a:p>
            <a:r>
              <a:rPr lang="en-GB" dirty="0" smtClean="0"/>
              <a:t>This </a:t>
            </a:r>
            <a:r>
              <a:rPr lang="en-GB" dirty="0"/>
              <a:t>internal structure is comprised of </a:t>
            </a:r>
            <a:r>
              <a:rPr lang="en-GB" dirty="0" smtClean="0"/>
              <a:t>parts and </a:t>
            </a:r>
            <a:r>
              <a:rPr lang="en-GB" dirty="0"/>
              <a:t>their interconnections, all within the namespace of the composite structure.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827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34" y="2736056"/>
            <a:ext cx="7654332" cy="260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Machine Diagrams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419600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Package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Component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Deployment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Use </a:t>
            </a:r>
            <a:r>
              <a:rPr lang="en-GB" dirty="0" smtClean="0"/>
              <a:t>Case Diagrams</a:t>
            </a:r>
            <a:endParaRPr lang="en-GB" dirty="0"/>
          </a:p>
          <a:p>
            <a:r>
              <a:rPr lang="en-GB" dirty="0"/>
              <a:t>Activity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Class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Sequence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Interaction </a:t>
            </a:r>
            <a:r>
              <a:rPr lang="en-GB" dirty="0" smtClean="0"/>
              <a:t>Overview Diagrams</a:t>
            </a:r>
            <a:endParaRPr lang="en-GB" dirty="0"/>
          </a:p>
          <a:p>
            <a:r>
              <a:rPr lang="en-GB" dirty="0"/>
              <a:t>Composite </a:t>
            </a:r>
            <a:r>
              <a:rPr lang="en-GB" dirty="0" smtClean="0"/>
              <a:t>Structure Diagrams</a:t>
            </a:r>
            <a:endParaRPr lang="en-GB" dirty="0"/>
          </a:p>
          <a:p>
            <a:r>
              <a:rPr lang="en-GB" b="1" dirty="0">
                <a:solidFill>
                  <a:srgbClr val="FF0000"/>
                </a:solidFill>
              </a:rPr>
              <a:t>State </a:t>
            </a:r>
            <a:r>
              <a:rPr lang="en-GB" b="1" dirty="0" smtClean="0">
                <a:solidFill>
                  <a:srgbClr val="FF0000"/>
                </a:solidFill>
              </a:rPr>
              <a:t>Machine Diagrams</a:t>
            </a:r>
            <a:endParaRPr lang="en-GB" b="1" dirty="0">
              <a:solidFill>
                <a:srgbClr val="FF0000"/>
              </a:solidFill>
            </a:endParaRPr>
          </a:p>
          <a:p>
            <a:r>
              <a:rPr lang="en-GB" dirty="0"/>
              <a:t>Timing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Object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Communication </a:t>
            </a:r>
            <a:r>
              <a:rPr lang="en-GB" dirty="0" smtClean="0"/>
              <a:t>Diagrams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717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2200"/>
            <a:ext cx="78962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7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Timing Diagrams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419600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Package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Component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Deployment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Use </a:t>
            </a:r>
            <a:r>
              <a:rPr lang="en-GB" dirty="0" smtClean="0"/>
              <a:t>Case Diagrams</a:t>
            </a:r>
            <a:endParaRPr lang="en-GB" dirty="0"/>
          </a:p>
          <a:p>
            <a:r>
              <a:rPr lang="en-GB" dirty="0"/>
              <a:t>Activity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Class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Sequence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Interaction </a:t>
            </a:r>
            <a:r>
              <a:rPr lang="en-GB" dirty="0" smtClean="0"/>
              <a:t>Overview Diagrams</a:t>
            </a:r>
            <a:endParaRPr lang="en-GB" dirty="0"/>
          </a:p>
          <a:p>
            <a:r>
              <a:rPr lang="en-GB" dirty="0"/>
              <a:t>Composite </a:t>
            </a:r>
            <a:r>
              <a:rPr lang="en-GB" dirty="0" smtClean="0"/>
              <a:t>Structure Diagrams</a:t>
            </a:r>
            <a:endParaRPr lang="en-GB" dirty="0"/>
          </a:p>
          <a:p>
            <a:r>
              <a:rPr lang="en-GB" dirty="0"/>
              <a:t>State </a:t>
            </a:r>
            <a:r>
              <a:rPr lang="en-GB" dirty="0" smtClean="0"/>
              <a:t>Machine Diagrams</a:t>
            </a:r>
            <a:endParaRPr lang="en-GB" dirty="0"/>
          </a:p>
          <a:p>
            <a:r>
              <a:rPr lang="en-GB" b="1" dirty="0">
                <a:solidFill>
                  <a:srgbClr val="FF0000"/>
                </a:solidFill>
              </a:rPr>
              <a:t>Timing </a:t>
            </a:r>
            <a:r>
              <a:rPr lang="en-GB" b="1" dirty="0" smtClean="0">
                <a:solidFill>
                  <a:srgbClr val="FF0000"/>
                </a:solidFill>
              </a:rPr>
              <a:t>Diagrams</a:t>
            </a:r>
            <a:endParaRPr lang="en-GB" b="1" dirty="0">
              <a:solidFill>
                <a:srgbClr val="FF0000"/>
              </a:solidFill>
            </a:endParaRPr>
          </a:p>
          <a:p>
            <a:r>
              <a:rPr lang="en-GB" dirty="0"/>
              <a:t>Object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Communication </a:t>
            </a:r>
            <a:r>
              <a:rPr lang="en-GB" dirty="0" smtClean="0"/>
              <a:t>Diagrams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181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Timing Diagrams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Timing diagrams are a type of interaction </a:t>
            </a:r>
            <a:r>
              <a:rPr lang="en-GB" dirty="0" smtClean="0"/>
              <a:t>diagram</a:t>
            </a:r>
          </a:p>
          <a:p>
            <a:r>
              <a:rPr lang="en-GB" dirty="0" smtClean="0"/>
              <a:t>Their </a:t>
            </a:r>
            <a:r>
              <a:rPr lang="en-GB" dirty="0"/>
              <a:t>purpose is to show </a:t>
            </a:r>
            <a:r>
              <a:rPr lang="en-GB" dirty="0" smtClean="0"/>
              <a:t>how the </a:t>
            </a:r>
            <a:r>
              <a:rPr lang="en-GB" dirty="0"/>
              <a:t>states of an element or elements change over time and how events </a:t>
            </a:r>
            <a:r>
              <a:rPr lang="en-GB" dirty="0" smtClean="0"/>
              <a:t>change those states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759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981200"/>
            <a:ext cx="39243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9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Answer: a)</a:t>
            </a:r>
          </a:p>
          <a:p>
            <a:pPr marL="0" indent="0">
              <a:buFontTx/>
              <a:buNone/>
              <a:defRPr/>
            </a:pPr>
            <a:endParaRPr lang="en-GB" dirty="0" smtClean="0"/>
          </a:p>
          <a:p>
            <a:pPr marL="0" indent="0">
              <a:buFontTx/>
              <a:buNone/>
              <a:defRPr/>
            </a:pPr>
            <a:r>
              <a:rPr lang="en-GB" dirty="0" smtClean="0"/>
              <a:t>Explanation: ‘What’ refers to a system’s purpose, while ‘How’ refers to a system’s structure and </a:t>
            </a:r>
            <a:r>
              <a:rPr lang="en-GB" dirty="0" err="1" smtClean="0"/>
              <a:t>behavior</a:t>
            </a:r>
            <a:r>
              <a:rPr lang="en-GB" dirty="0" smtClean="0"/>
              <a:t>.</a:t>
            </a:r>
          </a:p>
          <a:p>
            <a:pPr>
              <a:defRPr/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 Diagrams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419600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Package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Component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Deployment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Use </a:t>
            </a:r>
            <a:r>
              <a:rPr lang="en-GB" dirty="0" smtClean="0"/>
              <a:t>Case Diagrams</a:t>
            </a:r>
            <a:endParaRPr lang="en-GB" dirty="0"/>
          </a:p>
          <a:p>
            <a:r>
              <a:rPr lang="en-GB" dirty="0"/>
              <a:t>Activity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Class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Sequence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Interaction </a:t>
            </a:r>
            <a:r>
              <a:rPr lang="en-GB" dirty="0" smtClean="0"/>
              <a:t>Overview Diagrams</a:t>
            </a:r>
            <a:endParaRPr lang="en-GB" dirty="0"/>
          </a:p>
          <a:p>
            <a:r>
              <a:rPr lang="en-GB" dirty="0"/>
              <a:t>Composite </a:t>
            </a:r>
            <a:r>
              <a:rPr lang="en-GB" dirty="0" smtClean="0"/>
              <a:t>Structure Diagrams</a:t>
            </a:r>
            <a:endParaRPr lang="en-GB" dirty="0"/>
          </a:p>
          <a:p>
            <a:r>
              <a:rPr lang="en-GB" dirty="0"/>
              <a:t>State </a:t>
            </a:r>
            <a:r>
              <a:rPr lang="en-GB" dirty="0" smtClean="0"/>
              <a:t>Machine Diagrams</a:t>
            </a:r>
            <a:endParaRPr lang="en-GB" dirty="0"/>
          </a:p>
          <a:p>
            <a:r>
              <a:rPr lang="en-GB" dirty="0"/>
              <a:t>Timing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b="1" dirty="0">
                <a:solidFill>
                  <a:srgbClr val="FF0000"/>
                </a:solidFill>
              </a:rPr>
              <a:t>Object </a:t>
            </a:r>
            <a:r>
              <a:rPr lang="en-GB" b="1" dirty="0" smtClean="0">
                <a:solidFill>
                  <a:srgbClr val="FF0000"/>
                </a:solidFill>
              </a:rPr>
              <a:t>Diagrams</a:t>
            </a:r>
            <a:endParaRPr lang="en-GB" b="1" dirty="0">
              <a:solidFill>
                <a:srgbClr val="FF0000"/>
              </a:solidFill>
            </a:endParaRPr>
          </a:p>
          <a:p>
            <a:r>
              <a:rPr lang="en-GB" dirty="0"/>
              <a:t>Communication </a:t>
            </a:r>
            <a:r>
              <a:rPr lang="en-GB" dirty="0" smtClean="0"/>
              <a:t>Diagrams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654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Object Diagram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 object diagram is used to show the existence of objects and their </a:t>
            </a:r>
            <a:r>
              <a:rPr lang="en-GB" dirty="0" smtClean="0"/>
              <a:t>relationships in </a:t>
            </a:r>
            <a:r>
              <a:rPr lang="en-GB" dirty="0"/>
              <a:t>the logical design of a </a:t>
            </a:r>
            <a:r>
              <a:rPr lang="en-GB" dirty="0" smtClean="0"/>
              <a:t>system </a:t>
            </a:r>
          </a:p>
          <a:p>
            <a:r>
              <a:rPr lang="en-GB" dirty="0" smtClean="0"/>
              <a:t>Stated </a:t>
            </a:r>
            <a:r>
              <a:rPr lang="en-GB" dirty="0"/>
              <a:t>another way, an object diagram represents a snapshot in time of an otherwise transitory stream of events over a </a:t>
            </a:r>
            <a:r>
              <a:rPr lang="en-GB" dirty="0" smtClean="0"/>
              <a:t>certain configuration </a:t>
            </a:r>
            <a:r>
              <a:rPr lang="en-GB" dirty="0"/>
              <a:t>of objects. 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659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7879"/>
            <a:ext cx="7772400" cy="1143000"/>
          </a:xfrm>
        </p:spPr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547812"/>
            <a:ext cx="55626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9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Communication Diagrams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7772400" cy="4419600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Package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Component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Deployment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Use </a:t>
            </a:r>
            <a:r>
              <a:rPr lang="en-GB" dirty="0" smtClean="0"/>
              <a:t>Case Diagrams</a:t>
            </a:r>
            <a:endParaRPr lang="en-GB" dirty="0"/>
          </a:p>
          <a:p>
            <a:r>
              <a:rPr lang="en-GB" dirty="0"/>
              <a:t>Activity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Class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Sequence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Interaction </a:t>
            </a:r>
            <a:r>
              <a:rPr lang="en-GB" dirty="0" smtClean="0"/>
              <a:t>Overview Diagrams</a:t>
            </a:r>
            <a:endParaRPr lang="en-GB" dirty="0"/>
          </a:p>
          <a:p>
            <a:r>
              <a:rPr lang="en-GB" dirty="0"/>
              <a:t>Composite </a:t>
            </a:r>
            <a:r>
              <a:rPr lang="en-GB" dirty="0" smtClean="0"/>
              <a:t>Structure Diagrams</a:t>
            </a:r>
            <a:endParaRPr lang="en-GB" dirty="0"/>
          </a:p>
          <a:p>
            <a:r>
              <a:rPr lang="en-GB" dirty="0"/>
              <a:t>State </a:t>
            </a:r>
            <a:r>
              <a:rPr lang="en-GB" dirty="0" smtClean="0"/>
              <a:t>Machine Diagrams</a:t>
            </a:r>
            <a:endParaRPr lang="en-GB" dirty="0"/>
          </a:p>
          <a:p>
            <a:r>
              <a:rPr lang="en-GB" dirty="0"/>
              <a:t>Timing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dirty="0"/>
              <a:t>Object </a:t>
            </a:r>
            <a:r>
              <a:rPr lang="en-GB" dirty="0" smtClean="0"/>
              <a:t>Diagrams</a:t>
            </a:r>
            <a:endParaRPr lang="en-GB" dirty="0"/>
          </a:p>
          <a:p>
            <a:r>
              <a:rPr lang="en-GB" b="1" dirty="0">
                <a:solidFill>
                  <a:srgbClr val="FF0000"/>
                </a:solidFill>
              </a:rPr>
              <a:t>Communication </a:t>
            </a:r>
            <a:r>
              <a:rPr lang="en-GB" b="1" dirty="0" smtClean="0">
                <a:solidFill>
                  <a:srgbClr val="FF0000"/>
                </a:solidFill>
              </a:rPr>
              <a:t>Diagrams</a:t>
            </a:r>
            <a:endParaRPr lang="en-GB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79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Communication Diagram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communication </a:t>
            </a:r>
            <a:r>
              <a:rPr lang="en-GB" dirty="0"/>
              <a:t>diagram is a type of interaction diagram that focuses on how</a:t>
            </a:r>
            <a:br>
              <a:rPr lang="en-GB" dirty="0"/>
            </a:br>
            <a:r>
              <a:rPr lang="en-GB" dirty="0"/>
              <a:t>objects are linked and what messages they pass as they participate in a </a:t>
            </a:r>
            <a:r>
              <a:rPr lang="en-GB" dirty="0" smtClean="0"/>
              <a:t>specific interaction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212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47800"/>
            <a:ext cx="501967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1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Summary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381000" y="1905000"/>
            <a:ext cx="5791200" cy="4114800"/>
          </a:xfrm>
        </p:spPr>
        <p:txBody>
          <a:bodyPr/>
          <a:lstStyle/>
          <a:p>
            <a:r>
              <a:rPr lang="en-GB" altLang="en-US" dirty="0" smtClean="0"/>
              <a:t>Fundamentals of Notation in Object Orientated Analysis and Design</a:t>
            </a:r>
          </a:p>
          <a:p>
            <a:pPr lvl="1"/>
            <a:r>
              <a:rPr lang="en-GB" altLang="en-US" dirty="0" smtClean="0"/>
              <a:t>Specifically UML and the Different Models/Diagrams</a:t>
            </a:r>
          </a:p>
          <a:p>
            <a:r>
              <a:rPr lang="en-GB" dirty="0"/>
              <a:t>Designing is not the act of drawing a diagram; a diagram simply captures a</a:t>
            </a:r>
            <a:br>
              <a:rPr lang="en-GB" dirty="0"/>
            </a:br>
            <a:r>
              <a:rPr lang="en-GB" dirty="0"/>
              <a:t>design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alt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651" y="1905000"/>
            <a:ext cx="2549549" cy="1695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8333"/>
          <a:stretch/>
        </p:blipFill>
        <p:spPr>
          <a:xfrm>
            <a:off x="6324600" y="4191000"/>
            <a:ext cx="2536748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This Week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Review Slides</a:t>
            </a:r>
          </a:p>
          <a:p>
            <a:r>
              <a:rPr lang="en-GB" altLang="en-US" dirty="0" smtClean="0"/>
              <a:t>Read Chapters 5 and 6</a:t>
            </a:r>
          </a:p>
          <a:p>
            <a:r>
              <a:rPr lang="en-GB" altLang="en-US" dirty="0" smtClean="0"/>
              <a:t>Online Quizzes</a:t>
            </a:r>
          </a:p>
          <a:p>
            <a:r>
              <a:rPr lang="en-GB" altLang="en-US" dirty="0" smtClean="0"/>
              <a:t>Version Control (GitHub)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Questions/Discussion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445"/>
          <a:stretch/>
        </p:blipFill>
        <p:spPr>
          <a:xfrm>
            <a:off x="5743254" y="2286000"/>
            <a:ext cx="3429000" cy="3276600"/>
          </a:xfrm>
          <a:prstGeom prst="rect">
            <a:avLst/>
          </a:prstGeom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685800" y="238018"/>
            <a:ext cx="7772400" cy="1143000"/>
          </a:xfrm>
        </p:spPr>
        <p:txBody>
          <a:bodyPr/>
          <a:lstStyle/>
          <a:p>
            <a:r>
              <a:rPr lang="en-GB" altLang="en-US" dirty="0" smtClean="0"/>
              <a:t>Diagrams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304800" y="1619036"/>
            <a:ext cx="5791200" cy="4857964"/>
          </a:xfrm>
        </p:spPr>
        <p:txBody>
          <a:bodyPr/>
          <a:lstStyle/>
          <a:p>
            <a:r>
              <a:rPr lang="en-GB" altLang="en-US" dirty="0" smtClean="0"/>
              <a:t>Drawing a diagram does not constitute analysis or design</a:t>
            </a:r>
          </a:p>
          <a:p>
            <a:r>
              <a:rPr lang="en-GB" altLang="en-US" dirty="0" smtClean="0"/>
              <a:t>However, diagrams provide visual aids</a:t>
            </a:r>
          </a:p>
          <a:p>
            <a:pPr lvl="1"/>
            <a:r>
              <a:rPr lang="en-GB" altLang="en-US" dirty="0" smtClean="0"/>
              <a:t>Clarifying the concept</a:t>
            </a:r>
          </a:p>
          <a:p>
            <a:pPr lvl="1"/>
            <a:r>
              <a:rPr lang="en-GB" altLang="en-US" dirty="0" smtClean="0"/>
              <a:t>Various forms, e.g., 3d-software, whiteboards, napkins, and the backs of envelopes</a:t>
            </a:r>
            <a:br>
              <a:rPr lang="en-GB" altLang="en-US" dirty="0" smtClean="0"/>
            </a:br>
            <a:r>
              <a:rPr lang="en-GB" altLang="en-US" dirty="0" smtClean="0"/>
              <a:t/>
            </a:r>
            <a:br>
              <a:rPr lang="en-GB" altLang="en-US" dirty="0" smtClean="0"/>
            </a:br>
            <a:endParaRPr lang="en-GB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The Unified Modeling Language (UML)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b="1" dirty="0" smtClean="0">
                <a:solidFill>
                  <a:srgbClr val="FF0000"/>
                </a:solidFill>
              </a:rPr>
              <a:t>Primary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modeling</a:t>
            </a:r>
            <a:r>
              <a:rPr lang="en-GB" altLang="en-US" dirty="0" smtClean="0"/>
              <a:t> language used to </a:t>
            </a:r>
            <a:r>
              <a:rPr lang="en-GB" altLang="en-US" dirty="0" err="1" smtClean="0"/>
              <a:t>analyze</a:t>
            </a:r>
            <a:r>
              <a:rPr lang="en-GB" altLang="en-US" dirty="0" smtClean="0"/>
              <a:t>, specify and design software systems</a:t>
            </a:r>
          </a:p>
          <a:p>
            <a:r>
              <a:rPr lang="en-GB" altLang="en-US" dirty="0" smtClean="0"/>
              <a:t>UML is used to model (i.e., represent) the system being built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9144000" cy="648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7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</TotalTime>
  <Words>1531</Words>
  <Application>Microsoft Office PowerPoint</Application>
  <PresentationFormat>On-screen Show (4:3)</PresentationFormat>
  <Paragraphs>347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Times New Roman</vt:lpstr>
      <vt:lpstr>Wingdings 3</vt:lpstr>
      <vt:lpstr>Default Design</vt:lpstr>
      <vt:lpstr>Notation Part 1</vt:lpstr>
      <vt:lpstr>Outline</vt:lpstr>
      <vt:lpstr>Revision Question</vt:lpstr>
      <vt:lpstr>Answer</vt:lpstr>
      <vt:lpstr>Question</vt:lpstr>
      <vt:lpstr>Answer</vt:lpstr>
      <vt:lpstr>Diagrams</vt:lpstr>
      <vt:lpstr>The Unified Modeling Language (UML)</vt:lpstr>
      <vt:lpstr>PowerPoint Presentation</vt:lpstr>
      <vt:lpstr>PowerPoint Presentation</vt:lpstr>
      <vt:lpstr>UML</vt:lpstr>
      <vt:lpstr>UML Diagrams</vt:lpstr>
      <vt:lpstr>UML Diagrams</vt:lpstr>
      <vt:lpstr>Two UML Views  of System Model</vt:lpstr>
      <vt:lpstr>Two UML Views  of System Model</vt:lpstr>
      <vt:lpstr>Question</vt:lpstr>
      <vt:lpstr>Answer</vt:lpstr>
      <vt:lpstr>Activity</vt:lpstr>
      <vt:lpstr>Structure Diagrams</vt:lpstr>
      <vt:lpstr>Behavior Diagrams</vt:lpstr>
      <vt:lpstr>Plan</vt:lpstr>
      <vt:lpstr>Package Diagrams</vt:lpstr>
      <vt:lpstr>Visibility</vt:lpstr>
      <vt:lpstr>Example</vt:lpstr>
      <vt:lpstr>Dependencies between UML elements (including Packages)</vt:lpstr>
      <vt:lpstr>Example</vt:lpstr>
      <vt:lpstr>Component Diagrams</vt:lpstr>
      <vt:lpstr>Component Notation</vt:lpstr>
      <vt:lpstr>Example</vt:lpstr>
      <vt:lpstr>A Component’s Internal Structure</vt:lpstr>
      <vt:lpstr>Deployment Diagrams</vt:lpstr>
      <vt:lpstr>Deployment Diagram</vt:lpstr>
      <vt:lpstr>Example</vt:lpstr>
      <vt:lpstr>Question</vt:lpstr>
      <vt:lpstr>Answer</vt:lpstr>
      <vt:lpstr>Use Case Diagrams</vt:lpstr>
      <vt:lpstr>Use Case Diagrams</vt:lpstr>
      <vt:lpstr>Example</vt:lpstr>
      <vt:lpstr>Activity Diagrams</vt:lpstr>
      <vt:lpstr>Activity Diagram</vt:lpstr>
      <vt:lpstr>Example</vt:lpstr>
      <vt:lpstr>Class Diagrams</vt:lpstr>
      <vt:lpstr>Class Diagram</vt:lpstr>
      <vt:lpstr>Visibility</vt:lpstr>
      <vt:lpstr>Diagrammatic Representation of a Class</vt:lpstr>
      <vt:lpstr>Example</vt:lpstr>
      <vt:lpstr>Sequence Diagrams</vt:lpstr>
      <vt:lpstr>Example</vt:lpstr>
      <vt:lpstr>Interaction Overview Diagrams</vt:lpstr>
      <vt:lpstr>Interaction Overview Diagram</vt:lpstr>
      <vt:lpstr>Example</vt:lpstr>
      <vt:lpstr>Composite Structure Diagrams</vt:lpstr>
      <vt:lpstr>Composite Structure Diagram</vt:lpstr>
      <vt:lpstr>Example</vt:lpstr>
      <vt:lpstr>State Machine Diagrams</vt:lpstr>
      <vt:lpstr>Example</vt:lpstr>
      <vt:lpstr>Timing Diagrams</vt:lpstr>
      <vt:lpstr>Timing Diagrams</vt:lpstr>
      <vt:lpstr>Example</vt:lpstr>
      <vt:lpstr>Object Diagrams</vt:lpstr>
      <vt:lpstr>Object Diagram</vt:lpstr>
      <vt:lpstr>Example</vt:lpstr>
      <vt:lpstr>Communication Diagrams</vt:lpstr>
      <vt:lpstr>Communication Diagram</vt:lpstr>
      <vt:lpstr>Example</vt:lpstr>
      <vt:lpstr>Summary</vt:lpstr>
      <vt:lpstr>This Week</vt:lpstr>
      <vt:lpstr>Questions/Discussion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Computer</cp:lastModifiedBy>
  <cp:revision>176</cp:revision>
  <dcterms:created xsi:type="dcterms:W3CDTF">1601-01-01T00:00:00Z</dcterms:created>
  <dcterms:modified xsi:type="dcterms:W3CDTF">2017-10-28T16:28:29Z</dcterms:modified>
</cp:coreProperties>
</file>